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91" r:id="rId2"/>
    <p:sldId id="331" r:id="rId3"/>
    <p:sldId id="332" r:id="rId4"/>
    <p:sldId id="333" r:id="rId5"/>
    <p:sldId id="334" r:id="rId6"/>
    <p:sldId id="335" r:id="rId7"/>
    <p:sldId id="338" r:id="rId8"/>
    <p:sldId id="336" r:id="rId9"/>
    <p:sldId id="337" r:id="rId10"/>
    <p:sldId id="339" r:id="rId11"/>
    <p:sldId id="340" r:id="rId12"/>
    <p:sldId id="342" r:id="rId13"/>
    <p:sldId id="341" r:id="rId14"/>
    <p:sldId id="343" r:id="rId15"/>
    <p:sldId id="347" r:id="rId16"/>
    <p:sldId id="345" r:id="rId17"/>
    <p:sldId id="348" r:id="rId18"/>
    <p:sldId id="349" r:id="rId19"/>
    <p:sldId id="346" r:id="rId20"/>
    <p:sldId id="35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6600"/>
    <a:srgbClr val="009900"/>
    <a:srgbClr val="00CC00"/>
    <a:srgbClr val="FF0066"/>
    <a:srgbClr val="0066FF"/>
    <a:srgbClr val="FF3399"/>
    <a:srgbClr val="66FFFF"/>
    <a:srgbClr val="006666"/>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1" d="100"/>
          <a:sy n="71" d="100"/>
        </p:scale>
        <p:origin x="105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8AD881-6C3C-4299-A382-7CABFFCEF0AE}" type="datetimeFigureOut">
              <a:rPr lang="en-US" smtClean="0"/>
              <a:pPr/>
              <a:t>5/20/2014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9BE8A-EC39-427F-B41D-9DF74518A51F}" type="slidenum">
              <a:rPr lang="en-US" smtClean="0"/>
              <a:pPr/>
              <a:t>‹#›</a:t>
            </a:fld>
            <a:endParaRPr lang="en-US"/>
          </a:p>
        </p:txBody>
      </p:sp>
    </p:spTree>
    <p:extLst>
      <p:ext uri="{BB962C8B-B14F-4D97-AF65-F5344CB8AC3E}">
        <p14:creationId xmlns:p14="http://schemas.microsoft.com/office/powerpoint/2010/main" val="1934089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9BE8A-EC39-427F-B41D-9DF74518A51F}" type="slidenum">
              <a:rPr lang="en-US" smtClean="0"/>
              <a:pPr/>
              <a:t>1</a:t>
            </a:fld>
            <a:endParaRPr lang="en-US"/>
          </a:p>
        </p:txBody>
      </p:sp>
    </p:spTree>
    <p:extLst>
      <p:ext uri="{BB962C8B-B14F-4D97-AF65-F5344CB8AC3E}">
        <p14:creationId xmlns:p14="http://schemas.microsoft.com/office/powerpoint/2010/main" val="3167503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9BE8A-EC39-427F-B41D-9DF74518A51F}" type="slidenum">
              <a:rPr lang="en-US" smtClean="0"/>
              <a:pPr/>
              <a:t>6</a:t>
            </a:fld>
            <a:endParaRPr lang="en-US"/>
          </a:p>
        </p:txBody>
      </p:sp>
    </p:spTree>
    <p:extLst>
      <p:ext uri="{BB962C8B-B14F-4D97-AF65-F5344CB8AC3E}">
        <p14:creationId xmlns:p14="http://schemas.microsoft.com/office/powerpoint/2010/main" val="279634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9BE8A-EC39-427F-B41D-9DF74518A51F}" type="slidenum">
              <a:rPr lang="en-US" smtClean="0"/>
              <a:pPr/>
              <a:t>7</a:t>
            </a:fld>
            <a:endParaRPr lang="en-US"/>
          </a:p>
        </p:txBody>
      </p:sp>
    </p:spTree>
    <p:extLst>
      <p:ext uri="{BB962C8B-B14F-4D97-AF65-F5344CB8AC3E}">
        <p14:creationId xmlns:p14="http://schemas.microsoft.com/office/powerpoint/2010/main" val="96201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9BE8A-EC39-427F-B41D-9DF74518A51F}" type="slidenum">
              <a:rPr lang="en-US" smtClean="0"/>
              <a:pPr/>
              <a:t>17</a:t>
            </a:fld>
            <a:endParaRPr lang="en-US"/>
          </a:p>
        </p:txBody>
      </p:sp>
    </p:spTree>
    <p:extLst>
      <p:ext uri="{BB962C8B-B14F-4D97-AF65-F5344CB8AC3E}">
        <p14:creationId xmlns:p14="http://schemas.microsoft.com/office/powerpoint/2010/main" val="2035851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9BE8A-EC39-427F-B41D-9DF74518A51F}" type="slidenum">
              <a:rPr lang="en-US" smtClean="0"/>
              <a:pPr/>
              <a:t>18</a:t>
            </a:fld>
            <a:endParaRPr lang="en-US"/>
          </a:p>
        </p:txBody>
      </p:sp>
    </p:spTree>
    <p:extLst>
      <p:ext uri="{BB962C8B-B14F-4D97-AF65-F5344CB8AC3E}">
        <p14:creationId xmlns:p14="http://schemas.microsoft.com/office/powerpoint/2010/main" val="3558759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136043-DE29-4506-BC15-6D81F2A19DB3}" type="datetime1">
              <a:rPr lang="en-US" smtClean="0"/>
              <a:t>5/20/2014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8241A9-856D-4A4F-9514-F563272509B3}" type="datetime1">
              <a:rPr lang="en-US" smtClean="0"/>
              <a:t>5/20/2014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C36491-5965-420F-A404-E5F8E97A010C}" type="datetime1">
              <a:rPr lang="en-US" smtClean="0"/>
              <a:t>5/20/2014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164B945-0F29-4B3C-B28C-F4D872C99DFA}" type="datetime1">
              <a:rPr lang="en-US" smtClean="0"/>
              <a:t>5/20/2014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61587D-4D93-488A-B950-16158DED9C85}" type="datetime1">
              <a:rPr lang="en-US" smtClean="0"/>
              <a:t>5/20/2014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5A9B7D-04DF-42C6-8F43-B892FCC8AE93}" type="datetime1">
              <a:rPr lang="en-US" smtClean="0"/>
              <a:t>5/20/2014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B3046A-44D7-4277-892B-148DEDA97F2D}" type="datetime1">
              <a:rPr lang="en-US" smtClean="0"/>
              <a:t>5/20/2014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393A7D4-2EEC-4A5C-88BB-A4A50441E8D3}" type="datetime1">
              <a:rPr lang="en-US" smtClean="0"/>
              <a:t>5/20/2014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2356FD-71A5-467B-ADBC-5932ED5D79F7}" type="datetime1">
              <a:rPr lang="en-US" smtClean="0"/>
              <a:t>5/20/2014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EEA84-A958-4BC6-B63B-79999266E23A}" type="datetime1">
              <a:rPr lang="en-US" smtClean="0"/>
              <a:t>5/20/2014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6C290DD-6225-4C6B-BDA9-5E4B30A1D8D1}" type="datetime1">
              <a:rPr lang="en-US" smtClean="0"/>
              <a:t>5/20/2014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2C8FB-6526-4AC1-944A-AFCFAB755D98}" type="datetime1">
              <a:rPr lang="en-US" smtClean="0"/>
              <a:t>5/20/2014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05762-C891-4585-A291-5CEA996061E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1295400"/>
            <a:ext cx="9144000" cy="2590800"/>
          </a:xfrm>
          <a:prstGeom prst="rect">
            <a:avLst/>
          </a:prstGeom>
        </p:spPr>
        <p:txBody>
          <a:bodyP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5400" b="1" dirty="0" err="1" smtClean="0">
                <a:solidFill>
                  <a:srgbClr val="00CC00"/>
                </a:solidFill>
                <a:latin typeface="Arial" pitchFamily="34" charset="0"/>
                <a:ea typeface="+mj-ea"/>
                <a:cs typeface="Arial" pitchFamily="34" charset="0"/>
              </a:rPr>
              <a:t>Chương</a:t>
            </a:r>
            <a:r>
              <a:rPr lang="en-US" sz="5400" b="1" dirty="0" smtClean="0">
                <a:solidFill>
                  <a:srgbClr val="00CC00"/>
                </a:solidFill>
                <a:latin typeface="Arial" pitchFamily="34" charset="0"/>
                <a:ea typeface="+mj-ea"/>
                <a:cs typeface="Arial" pitchFamily="34" charset="0"/>
              </a:rPr>
              <a:t> 16</a:t>
            </a:r>
          </a:p>
          <a:p>
            <a:pPr lvl="0" algn="ctr">
              <a:spcBef>
                <a:spcPct val="0"/>
              </a:spcBef>
              <a:defRPr/>
            </a:pPr>
            <a:r>
              <a:rPr lang="en-US" sz="8000" b="1" dirty="0" err="1" smtClean="0">
                <a:solidFill>
                  <a:srgbClr val="0000CC"/>
                </a:solidFill>
                <a:latin typeface="Arial" pitchFamily="34" charset="0"/>
                <a:ea typeface="+mj-ea"/>
                <a:cs typeface="Arial" pitchFamily="34" charset="0"/>
              </a:rPr>
              <a:t>Trộn</a:t>
            </a:r>
            <a:r>
              <a:rPr lang="en-US" sz="8000" b="1" dirty="0" smtClean="0">
                <a:solidFill>
                  <a:srgbClr val="0000CC"/>
                </a:solidFill>
                <a:latin typeface="Arial" pitchFamily="34" charset="0"/>
                <a:ea typeface="+mj-ea"/>
                <a:cs typeface="Arial" pitchFamily="34" charset="0"/>
              </a:rPr>
              <a:t> </a:t>
            </a:r>
            <a:r>
              <a:rPr lang="en-US" sz="8000" b="1" dirty="0" err="1" smtClean="0">
                <a:solidFill>
                  <a:srgbClr val="0000CC"/>
                </a:solidFill>
                <a:latin typeface="Arial" pitchFamily="34" charset="0"/>
                <a:ea typeface="+mj-ea"/>
                <a:cs typeface="Arial" pitchFamily="34" charset="0"/>
              </a:rPr>
              <a:t>Vật</a:t>
            </a:r>
            <a:r>
              <a:rPr lang="en-US" sz="8000" b="1" dirty="0" smtClean="0">
                <a:solidFill>
                  <a:srgbClr val="0000CC"/>
                </a:solidFill>
                <a:latin typeface="Arial" pitchFamily="34" charset="0"/>
                <a:ea typeface="+mj-ea"/>
                <a:cs typeface="Arial" pitchFamily="34" charset="0"/>
              </a:rPr>
              <a:t> </a:t>
            </a:r>
            <a:r>
              <a:rPr lang="en-US" sz="8000" b="1" dirty="0" err="1" smtClean="0">
                <a:solidFill>
                  <a:srgbClr val="0000CC"/>
                </a:solidFill>
                <a:latin typeface="Arial" pitchFamily="34" charset="0"/>
                <a:ea typeface="+mj-ea"/>
                <a:cs typeface="Arial" pitchFamily="34" charset="0"/>
              </a:rPr>
              <a:t>Liệu</a:t>
            </a:r>
            <a:r>
              <a:rPr lang="en-US" sz="8000" b="1" dirty="0" smtClean="0">
                <a:solidFill>
                  <a:srgbClr val="0000CC"/>
                </a:solidFill>
                <a:latin typeface="Arial" pitchFamily="34" charset="0"/>
                <a:ea typeface="+mj-ea"/>
                <a:cs typeface="Arial" pitchFamily="34" charset="0"/>
              </a:rPr>
              <a:t> </a:t>
            </a:r>
            <a:r>
              <a:rPr lang="en-US" sz="8000" b="1" dirty="0" err="1" smtClean="0">
                <a:solidFill>
                  <a:srgbClr val="0000CC"/>
                </a:solidFill>
                <a:latin typeface="Arial" pitchFamily="34" charset="0"/>
                <a:ea typeface="+mj-ea"/>
                <a:cs typeface="Arial" pitchFamily="34" charset="0"/>
              </a:rPr>
              <a:t>Rời</a:t>
            </a:r>
            <a:endParaRPr kumimoji="0" lang="en-US" sz="8000" b="1" i="0" u="none" strike="noStrike" kern="1200" cap="none" spc="0" normalizeH="0" baseline="0" noProof="0" dirty="0" smtClean="0">
              <a:ln>
                <a:noFill/>
              </a:ln>
              <a:solidFill>
                <a:srgbClr val="0000CC"/>
              </a:solidFill>
              <a:effectLst/>
              <a:uLnTx/>
              <a:uFillTx/>
              <a:latin typeface="Arial" pitchFamily="34" charset="0"/>
              <a:ea typeface="+mj-ea"/>
              <a:cs typeface="Arial" pitchFamily="34" charset="0"/>
            </a:endParaRPr>
          </a:p>
        </p:txBody>
      </p:sp>
      <p:sp>
        <p:nvSpPr>
          <p:cNvPr id="3" name="Rectangle 2"/>
          <p:cNvSpPr/>
          <p:nvPr/>
        </p:nvSpPr>
        <p:spPr>
          <a:xfrm>
            <a:off x="0" y="4731603"/>
            <a:ext cx="9144000" cy="1938992"/>
          </a:xfrm>
          <a:prstGeom prst="rect">
            <a:avLst/>
          </a:prstGeom>
        </p:spPr>
        <p:txBody>
          <a:bodyPr wrap="square">
            <a:spAutoFit/>
          </a:bodyPr>
          <a:lstStyle/>
          <a:p>
            <a:pPr algn="just"/>
            <a:r>
              <a:rPr lang="en-US" altLang="ko-KR" sz="2400" i="1" dirty="0" err="1" smtClean="0">
                <a:solidFill>
                  <a:srgbClr val="0000FF"/>
                </a:solidFill>
                <a:latin typeface="Arial" pitchFamily="34" charset="0"/>
                <a:cs typeface="Arial" pitchFamily="34" charset="0"/>
              </a:rPr>
              <a:t>Trình</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bày</a:t>
            </a:r>
            <a:r>
              <a:rPr lang="en-US" altLang="ko-KR" sz="2400" i="1" dirty="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về</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quá</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trình</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trộn</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khái</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niệm</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các</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yếu</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tố</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ảnh</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hưởng</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phương</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pháp</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trộn</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đánh</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giá</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mức</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độ</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trộn</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và</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thời</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gian</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trộn</a:t>
            </a:r>
            <a:r>
              <a:rPr lang="en-US" altLang="ko-KR" sz="2400" i="1" dirty="0" smtClean="0">
                <a:solidFill>
                  <a:srgbClr val="0000FF"/>
                </a:solidFill>
                <a:latin typeface="Arial" pitchFamily="34" charset="0"/>
                <a:cs typeface="Arial" pitchFamily="34" charset="0"/>
              </a:rPr>
              <a:t>. </a:t>
            </a:r>
            <a:br>
              <a:rPr lang="en-US" altLang="ko-KR" sz="2400" i="1" dirty="0" smtClean="0">
                <a:solidFill>
                  <a:srgbClr val="0000FF"/>
                </a:solidFill>
                <a:latin typeface="Arial" pitchFamily="34" charset="0"/>
                <a:cs typeface="Arial" pitchFamily="34" charset="0"/>
              </a:rPr>
            </a:br>
            <a:r>
              <a:rPr lang="en-US" altLang="ko-KR" sz="2400" i="1" dirty="0" err="1" smtClean="0">
                <a:solidFill>
                  <a:srgbClr val="0000FF"/>
                </a:solidFill>
                <a:latin typeface="Arial" pitchFamily="34" charset="0"/>
                <a:cs typeface="Arial" pitchFamily="34" charset="0"/>
              </a:rPr>
              <a:t>Giới</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thiệu</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cấu</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tạo</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nguyên</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lý</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hoạt</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động</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ứng</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dụng</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và</a:t>
            </a:r>
            <a:r>
              <a:rPr lang="en-US" altLang="ko-KR" sz="2400" i="1" dirty="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các</a:t>
            </a:r>
            <a:r>
              <a:rPr lang="en-US" altLang="ko-KR" sz="2400" i="1" dirty="0" smtClean="0">
                <a:solidFill>
                  <a:srgbClr val="0000FF"/>
                </a:solidFill>
                <a:latin typeface="Arial" pitchFamily="34" charset="0"/>
                <a:cs typeface="Arial" pitchFamily="34" charset="0"/>
              </a:rPr>
              <a:t> </a:t>
            </a:r>
            <a:r>
              <a:rPr lang="en-US" altLang="ko-KR" sz="2400" i="1" dirty="0" err="1">
                <a:solidFill>
                  <a:srgbClr val="0000FF"/>
                </a:solidFill>
                <a:latin typeface="Arial" pitchFamily="34" charset="0"/>
                <a:cs typeface="Arial" pitchFamily="34" charset="0"/>
              </a:rPr>
              <a:t>thông</a:t>
            </a:r>
            <a:r>
              <a:rPr lang="en-US" altLang="ko-KR" sz="2400" i="1" dirty="0">
                <a:solidFill>
                  <a:srgbClr val="0000FF"/>
                </a:solidFill>
                <a:latin typeface="Arial" pitchFamily="34" charset="0"/>
                <a:cs typeface="Arial" pitchFamily="34" charset="0"/>
              </a:rPr>
              <a:t> </a:t>
            </a:r>
            <a:r>
              <a:rPr lang="en-US" altLang="ko-KR" sz="2400" i="1" dirty="0" err="1">
                <a:solidFill>
                  <a:srgbClr val="0000FF"/>
                </a:solidFill>
                <a:latin typeface="Arial" pitchFamily="34" charset="0"/>
                <a:cs typeface="Arial" pitchFamily="34" charset="0"/>
              </a:rPr>
              <a:t>số</a:t>
            </a:r>
            <a:r>
              <a:rPr lang="en-US" altLang="ko-KR" sz="2400" i="1" dirty="0">
                <a:solidFill>
                  <a:srgbClr val="0000FF"/>
                </a:solidFill>
                <a:latin typeface="Arial" pitchFamily="34" charset="0"/>
                <a:cs typeface="Arial" pitchFamily="34" charset="0"/>
              </a:rPr>
              <a:t> </a:t>
            </a:r>
            <a:r>
              <a:rPr lang="en-US" altLang="ko-KR" sz="2400" i="1" dirty="0" err="1">
                <a:solidFill>
                  <a:srgbClr val="0000FF"/>
                </a:solidFill>
                <a:latin typeface="Arial" pitchFamily="34" charset="0"/>
                <a:cs typeface="Arial" pitchFamily="34" charset="0"/>
              </a:rPr>
              <a:t>cơ</a:t>
            </a:r>
            <a:r>
              <a:rPr lang="en-US" altLang="ko-KR" sz="2400" i="1" dirty="0">
                <a:solidFill>
                  <a:srgbClr val="0000FF"/>
                </a:solidFill>
                <a:latin typeface="Arial" pitchFamily="34" charset="0"/>
                <a:cs typeface="Arial" pitchFamily="34" charset="0"/>
              </a:rPr>
              <a:t> </a:t>
            </a:r>
            <a:r>
              <a:rPr lang="en-US" altLang="ko-KR" sz="2400" i="1" dirty="0" err="1">
                <a:solidFill>
                  <a:srgbClr val="0000FF"/>
                </a:solidFill>
                <a:latin typeface="Arial" pitchFamily="34" charset="0"/>
                <a:cs typeface="Arial" pitchFamily="34" charset="0"/>
              </a:rPr>
              <a:t>bản</a:t>
            </a:r>
            <a:r>
              <a:rPr lang="en-US" altLang="ko-KR" sz="2400" i="1" dirty="0">
                <a:solidFill>
                  <a:srgbClr val="0000FF"/>
                </a:solidFill>
                <a:latin typeface="Arial" pitchFamily="34" charset="0"/>
                <a:cs typeface="Arial" pitchFamily="34" charset="0"/>
              </a:rPr>
              <a:t> </a:t>
            </a:r>
            <a:r>
              <a:rPr lang="en-US" altLang="ko-KR" sz="2400" i="1" dirty="0" err="1">
                <a:solidFill>
                  <a:srgbClr val="0000FF"/>
                </a:solidFill>
                <a:latin typeface="Arial" pitchFamily="34" charset="0"/>
                <a:cs typeface="Arial" pitchFamily="34" charset="0"/>
              </a:rPr>
              <a:t>của</a:t>
            </a:r>
            <a:r>
              <a:rPr lang="en-US" altLang="ko-KR" sz="2400" i="1" dirty="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các</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loại</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máy</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trộn</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thông</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dụng</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thùng</a:t>
            </a:r>
            <a:r>
              <a:rPr lang="en-US" altLang="ko-KR" sz="2400" i="1" dirty="0" smtClean="0">
                <a:solidFill>
                  <a:srgbClr val="0000FF"/>
                </a:solidFill>
                <a:latin typeface="Arial" pitchFamily="34" charset="0"/>
                <a:cs typeface="Arial" pitchFamily="34" charset="0"/>
              </a:rPr>
              <a:t> quay, </a:t>
            </a:r>
            <a:r>
              <a:rPr lang="en-US" altLang="ko-KR" sz="2400" i="1" dirty="0" err="1" smtClean="0">
                <a:solidFill>
                  <a:srgbClr val="0000FF"/>
                </a:solidFill>
                <a:latin typeface="Arial" pitchFamily="34" charset="0"/>
                <a:cs typeface="Arial" pitchFamily="34" charset="0"/>
              </a:rPr>
              <a:t>cánh</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và</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vít</a:t>
            </a:r>
            <a:r>
              <a:rPr lang="en-US" altLang="ko-KR" sz="2400" i="1" dirty="0" smtClean="0">
                <a:solidFill>
                  <a:srgbClr val="0000FF"/>
                </a:solidFill>
                <a:latin typeface="Arial" pitchFamily="34" charset="0"/>
                <a:cs typeface="Arial" pitchFamily="34" charset="0"/>
              </a:rPr>
              <a:t> </a:t>
            </a:r>
            <a:r>
              <a:rPr lang="en-US" altLang="ko-KR" sz="2400" i="1" dirty="0" err="1" smtClean="0">
                <a:solidFill>
                  <a:srgbClr val="0000FF"/>
                </a:solidFill>
                <a:latin typeface="Arial" pitchFamily="34" charset="0"/>
                <a:cs typeface="Arial" pitchFamily="34" charset="0"/>
              </a:rPr>
              <a:t>tải</a:t>
            </a:r>
            <a:r>
              <a:rPr lang="en-US" altLang="ko-KR" sz="2400" i="1" dirty="0" smtClean="0">
                <a:solidFill>
                  <a:srgbClr val="0000FF"/>
                </a:solidFill>
                <a:latin typeface="Arial" pitchFamily="34" charset="0"/>
                <a:cs typeface="Arial" pitchFamily="34" charset="0"/>
              </a:rPr>
              <a:t>. </a:t>
            </a:r>
          </a:p>
        </p:txBody>
      </p:sp>
      <p:sp>
        <p:nvSpPr>
          <p:cNvPr id="4" name="Subtitle 2"/>
          <p:cNvSpPr txBox="1">
            <a:spLocks/>
          </p:cNvSpPr>
          <p:nvPr/>
        </p:nvSpPr>
        <p:spPr>
          <a:xfrm>
            <a:off x="0" y="3505200"/>
            <a:ext cx="9144000" cy="990600"/>
          </a:xfrm>
          <a:prstGeom prst="rect">
            <a:avLst/>
          </a:prstGeom>
        </p:spPr>
        <p:txBody>
          <a:bodyPr>
            <a:no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8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Hoàng Minh Nam </a:t>
            </a:r>
            <a:endParaRPr kumimoji="0" lang="en-US" sz="28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endParaRPr>
          </a:p>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8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Nguyễn Hữu Hiếu</a:t>
            </a:r>
            <a:endParaRPr kumimoji="0" lang="en-US" sz="2800" b="1" i="0" u="none" strike="noStrike" kern="1200" cap="none" spc="0" normalizeH="0" baseline="0" noProof="0" dirty="0">
              <a:ln>
                <a:noFill/>
              </a:ln>
              <a:solidFill>
                <a:srgbClr val="FF0066"/>
              </a:solidFill>
              <a:effectLst/>
              <a:uLnTx/>
              <a:uFillTx/>
              <a:latin typeface="Arial" pitchFamily="34" charset="0"/>
              <a:ea typeface="+mn-ea"/>
              <a:cs typeface="Arial" pitchFamily="34" charset="0"/>
            </a:endParaRPr>
          </a:p>
        </p:txBody>
      </p:sp>
      <p:sp>
        <p:nvSpPr>
          <p:cNvPr id="6"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7251862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1" y="533936"/>
            <a:ext cx="9144001" cy="2800767"/>
          </a:xfrm>
          <a:prstGeom prst="rect">
            <a:avLst/>
          </a:prstGeom>
          <a:noFill/>
        </p:spPr>
        <p:txBody>
          <a:bodyPr wrap="square" rtlCol="0">
            <a:spAutoFit/>
          </a:bodyPr>
          <a:lstStyle/>
          <a:p>
            <a:pPr algn="just"/>
            <a:r>
              <a:rPr lang="en-US" sz="3200" b="1" dirty="0" err="1" smtClean="0">
                <a:solidFill>
                  <a:srgbClr val="009900"/>
                </a:solidFill>
              </a:rPr>
              <a:t>Phân</a:t>
            </a:r>
            <a:r>
              <a:rPr lang="en-US" sz="3200" b="1" dirty="0" smtClean="0">
                <a:solidFill>
                  <a:srgbClr val="009900"/>
                </a:solidFill>
              </a:rPr>
              <a:t> </a:t>
            </a:r>
            <a:r>
              <a:rPr lang="en-US" sz="3200" b="1" dirty="0" err="1" smtClean="0">
                <a:solidFill>
                  <a:srgbClr val="009900"/>
                </a:solidFill>
              </a:rPr>
              <a:t>loại</a:t>
            </a:r>
            <a:r>
              <a:rPr lang="en-US" sz="3200" b="1" dirty="0" smtClean="0">
                <a:solidFill>
                  <a:srgbClr val="009900"/>
                </a:solidFill>
              </a:rPr>
              <a:t>: </a:t>
            </a:r>
          </a:p>
          <a:p>
            <a:pPr marL="1828800" lvl="3" indent="-457200" algn="just">
              <a:buFont typeface="Wingdings" panose="05000000000000000000" pitchFamily="2" charset="2"/>
              <a:buChar char="§"/>
            </a:pPr>
            <a:r>
              <a:rPr lang="en-US" sz="2800" dirty="0" err="1" smtClean="0">
                <a:solidFill>
                  <a:srgbClr val="0000FF"/>
                </a:solidFill>
              </a:rPr>
              <a:t>Máy</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thùng</a:t>
            </a:r>
            <a:r>
              <a:rPr lang="en-US" sz="2800" dirty="0" smtClean="0">
                <a:solidFill>
                  <a:srgbClr val="0000FF"/>
                </a:solidFill>
              </a:rPr>
              <a:t> quay</a:t>
            </a:r>
          </a:p>
          <a:p>
            <a:pPr marL="1828800" lvl="3" indent="-457200" algn="just">
              <a:buFont typeface="Wingdings" panose="05000000000000000000" pitchFamily="2" charset="2"/>
              <a:buChar char="§"/>
            </a:pPr>
            <a:r>
              <a:rPr lang="en-US" sz="2800" dirty="0" err="1" smtClean="0">
                <a:solidFill>
                  <a:srgbClr val="0000FF"/>
                </a:solidFill>
              </a:rPr>
              <a:t>Máy</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cánh</a:t>
            </a:r>
            <a:endParaRPr lang="en-US" sz="2800" dirty="0" smtClean="0">
              <a:solidFill>
                <a:srgbClr val="0000FF"/>
              </a:solidFill>
            </a:endParaRPr>
          </a:p>
          <a:p>
            <a:pPr marL="1828800" lvl="3" indent="-457200" algn="just">
              <a:buFont typeface="Wingdings" panose="05000000000000000000" pitchFamily="2" charset="2"/>
              <a:buChar char="§"/>
            </a:pPr>
            <a:r>
              <a:rPr lang="en-US" sz="2800" dirty="0" err="1" smtClean="0">
                <a:solidFill>
                  <a:srgbClr val="0000FF"/>
                </a:solidFill>
              </a:rPr>
              <a:t>Máy</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vít</a:t>
            </a:r>
            <a:r>
              <a:rPr lang="en-US" sz="2800" dirty="0" smtClean="0">
                <a:solidFill>
                  <a:srgbClr val="0000FF"/>
                </a:solidFill>
              </a:rPr>
              <a:t> </a:t>
            </a:r>
            <a:r>
              <a:rPr lang="en-US" sz="2800" dirty="0" err="1" smtClean="0">
                <a:solidFill>
                  <a:srgbClr val="0000FF"/>
                </a:solidFill>
              </a:rPr>
              <a:t>tải</a:t>
            </a:r>
            <a:endParaRPr lang="en-US" sz="2800" dirty="0">
              <a:solidFill>
                <a:srgbClr val="0000FF"/>
              </a:solidFill>
            </a:endParaRPr>
          </a:p>
          <a:p>
            <a:pPr algn="just"/>
            <a:r>
              <a:rPr lang="en-US" sz="3200" b="1" dirty="0" err="1" smtClean="0">
                <a:solidFill>
                  <a:srgbClr val="009900"/>
                </a:solidFill>
              </a:rPr>
              <a:t>Máy</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thùng</a:t>
            </a:r>
            <a:r>
              <a:rPr lang="en-US" sz="3200" b="1" dirty="0" smtClean="0">
                <a:solidFill>
                  <a:srgbClr val="009900"/>
                </a:solidFill>
              </a:rPr>
              <a:t> quay</a:t>
            </a:r>
          </a:p>
          <a:p>
            <a:pPr algn="just"/>
            <a:endParaRPr lang="en-US" sz="2800" dirty="0" smtClean="0">
              <a:solidFill>
                <a:srgbClr val="0000FF"/>
              </a:solidFill>
            </a:endParaRPr>
          </a:p>
        </p:txBody>
      </p:sp>
      <p:pic>
        <p:nvPicPr>
          <p:cNvPr id="4" name="Picture 3"/>
          <p:cNvPicPr>
            <a:picLocks noChangeAspect="1"/>
          </p:cNvPicPr>
          <p:nvPr/>
        </p:nvPicPr>
        <p:blipFill rotWithShape="1">
          <a:blip r:embed="rId2">
            <a:biLevel thresh="50000"/>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rcRect l="1250" r="1250" b="20000"/>
          <a:stretch/>
        </p:blipFill>
        <p:spPr>
          <a:xfrm>
            <a:off x="990600" y="2825261"/>
            <a:ext cx="6553200" cy="4032739"/>
          </a:xfrm>
          <a:prstGeom prst="rect">
            <a:avLst/>
          </a:prstGeom>
        </p:spPr>
      </p:pic>
      <p:sp>
        <p:nvSpPr>
          <p:cNvPr id="5"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10</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2308811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biLevel thresh="50000"/>
            <a:extLst>
              <a:ext uri="{BEBA8EAE-BF5A-486C-A8C5-ECC9F3942E4B}">
                <a14:imgProps xmlns:a14="http://schemas.microsoft.com/office/drawing/2010/main">
                  <a14:imgLayer r:embed="rId3">
                    <a14:imgEffect>
                      <a14:artisticCrisscrossEtching/>
                    </a14:imgEffect>
                    <a14:imgEffect>
                      <a14:saturation sat="300000"/>
                    </a14:imgEffect>
                  </a14:imgLayer>
                </a14:imgProps>
              </a:ext>
              <a:ext uri="{28A0092B-C50C-407E-A947-70E740481C1C}">
                <a14:useLocalDpi xmlns:a14="http://schemas.microsoft.com/office/drawing/2010/main" val="0"/>
              </a:ext>
            </a:extLst>
          </a:blip>
          <a:srcRect l="3125" t="21250" b="7500"/>
          <a:stretch/>
        </p:blipFill>
        <p:spPr>
          <a:xfrm>
            <a:off x="762000" y="954741"/>
            <a:ext cx="7874000" cy="4343400"/>
          </a:xfrm>
          <a:prstGeom prst="rect">
            <a:avLst/>
          </a:prstGeom>
        </p:spPr>
      </p:pic>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1" y="533936"/>
            <a:ext cx="9144001" cy="584775"/>
          </a:xfrm>
          <a:prstGeom prst="rect">
            <a:avLst/>
          </a:prstGeom>
          <a:noFill/>
        </p:spPr>
        <p:txBody>
          <a:bodyPr wrap="square" rtlCol="0">
            <a:spAutoFit/>
          </a:bodyPr>
          <a:lstStyle/>
          <a:p>
            <a:pPr algn="just"/>
            <a:r>
              <a:rPr lang="en-US" sz="3200" b="1" dirty="0" err="1" smtClean="0">
                <a:solidFill>
                  <a:srgbClr val="009900"/>
                </a:solidFill>
              </a:rPr>
              <a:t>Máy</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thùng</a:t>
            </a:r>
            <a:r>
              <a:rPr lang="en-US" sz="3200" b="1" dirty="0" smtClean="0">
                <a:solidFill>
                  <a:srgbClr val="009900"/>
                </a:solidFill>
              </a:rPr>
              <a:t> quay</a:t>
            </a:r>
            <a:endParaRPr lang="en-US" sz="2800" dirty="0" smtClean="0">
              <a:solidFill>
                <a:srgbClr val="0000FF"/>
              </a:solidFill>
            </a:endParaRPr>
          </a:p>
        </p:txBody>
      </p:sp>
      <p:sp>
        <p:nvSpPr>
          <p:cNvPr id="6" name="TextBox 5"/>
          <p:cNvSpPr txBox="1"/>
          <p:nvPr/>
        </p:nvSpPr>
        <p:spPr>
          <a:xfrm>
            <a:off x="0" y="5257800"/>
            <a:ext cx="9144000" cy="1631216"/>
          </a:xfrm>
          <a:prstGeom prst="rect">
            <a:avLst/>
          </a:prstGeom>
          <a:noFill/>
        </p:spPr>
        <p:txBody>
          <a:bodyPr wrap="square" rtlCol="0">
            <a:spAutoFit/>
          </a:bodyPr>
          <a:lstStyle/>
          <a:p>
            <a:pPr algn="just"/>
            <a:r>
              <a:rPr lang="en-US" sz="2800" b="1" dirty="0" err="1" smtClean="0">
                <a:solidFill>
                  <a:srgbClr val="0000FF"/>
                </a:solidFill>
              </a:rPr>
              <a:t>Cấu</a:t>
            </a:r>
            <a:r>
              <a:rPr lang="en-US" sz="2800" b="1" dirty="0" smtClean="0">
                <a:solidFill>
                  <a:srgbClr val="0000FF"/>
                </a:solidFill>
              </a:rPr>
              <a:t> </a:t>
            </a:r>
            <a:r>
              <a:rPr lang="en-US" sz="2800" b="1" dirty="0" err="1" smtClean="0">
                <a:solidFill>
                  <a:srgbClr val="0000FF"/>
                </a:solidFill>
              </a:rPr>
              <a:t>tạo</a:t>
            </a:r>
            <a:r>
              <a:rPr lang="en-US" sz="2800" b="1" dirty="0" smtClean="0">
                <a:solidFill>
                  <a:srgbClr val="0000FF"/>
                </a:solidFill>
              </a:rPr>
              <a:t>: </a:t>
            </a:r>
            <a:r>
              <a:rPr lang="en-US" sz="2400" dirty="0" err="1" smtClean="0">
                <a:solidFill>
                  <a:srgbClr val="0000FF"/>
                </a:solidFill>
              </a:rPr>
              <a:t>thùng</a:t>
            </a:r>
            <a:r>
              <a:rPr lang="en-US" sz="2400" dirty="0" smtClean="0">
                <a:solidFill>
                  <a:srgbClr val="0000FF"/>
                </a:solidFill>
              </a:rPr>
              <a:t> </a:t>
            </a:r>
            <a:r>
              <a:rPr lang="en-US" sz="2400" dirty="0" err="1" smtClean="0">
                <a:solidFill>
                  <a:srgbClr val="0000FF"/>
                </a:solidFill>
              </a:rPr>
              <a:t>chứa</a:t>
            </a:r>
            <a:r>
              <a:rPr lang="en-US" sz="2400" dirty="0" smtClean="0">
                <a:solidFill>
                  <a:srgbClr val="0000FF"/>
                </a:solidFill>
              </a:rPr>
              <a:t> </a:t>
            </a:r>
            <a:r>
              <a:rPr lang="en-US" sz="2400" dirty="0" err="1" smtClean="0">
                <a:solidFill>
                  <a:srgbClr val="0000FF"/>
                </a:solidFill>
              </a:rPr>
              <a:t>vật</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 </a:t>
            </a:r>
            <a:r>
              <a:rPr lang="en-US" sz="2400" dirty="0" err="1" smtClean="0">
                <a:solidFill>
                  <a:srgbClr val="0000FF"/>
                </a:solidFill>
              </a:rPr>
              <a:t>được</a:t>
            </a:r>
            <a:r>
              <a:rPr lang="en-US" sz="2400" dirty="0" smtClean="0">
                <a:solidFill>
                  <a:srgbClr val="0000FF"/>
                </a:solidFill>
              </a:rPr>
              <a:t> </a:t>
            </a:r>
            <a:r>
              <a:rPr lang="en-US" sz="2400" dirty="0" err="1" smtClean="0">
                <a:solidFill>
                  <a:srgbClr val="0000FF"/>
                </a:solidFill>
              </a:rPr>
              <a:t>truyền</a:t>
            </a:r>
            <a:r>
              <a:rPr lang="en-US" sz="2400" dirty="0" smtClean="0">
                <a:solidFill>
                  <a:srgbClr val="0000FF"/>
                </a:solidFill>
              </a:rPr>
              <a:t> </a:t>
            </a:r>
            <a:r>
              <a:rPr lang="en-US" sz="2400" dirty="0" err="1" smtClean="0">
                <a:solidFill>
                  <a:srgbClr val="0000FF"/>
                </a:solidFill>
              </a:rPr>
              <a:t>động</a:t>
            </a:r>
            <a:r>
              <a:rPr lang="en-US" sz="2400" dirty="0" smtClean="0">
                <a:solidFill>
                  <a:srgbClr val="0000FF"/>
                </a:solidFill>
              </a:rPr>
              <a:t> quay qua </a:t>
            </a:r>
            <a:r>
              <a:rPr lang="en-US" sz="2400" dirty="0" err="1" smtClean="0">
                <a:solidFill>
                  <a:srgbClr val="0000FF"/>
                </a:solidFill>
              </a:rPr>
              <a:t>các</a:t>
            </a:r>
            <a:r>
              <a:rPr lang="en-US" sz="2400" dirty="0" smtClean="0">
                <a:solidFill>
                  <a:srgbClr val="0000FF"/>
                </a:solidFill>
              </a:rPr>
              <a:t> </a:t>
            </a:r>
            <a:r>
              <a:rPr lang="en-US" sz="2400" dirty="0" err="1" smtClean="0">
                <a:solidFill>
                  <a:srgbClr val="0000FF"/>
                </a:solidFill>
              </a:rPr>
              <a:t>gối</a:t>
            </a:r>
            <a:r>
              <a:rPr lang="en-US" sz="2400" dirty="0" smtClean="0">
                <a:solidFill>
                  <a:srgbClr val="0000FF"/>
                </a:solidFill>
              </a:rPr>
              <a:t> </a:t>
            </a:r>
            <a:r>
              <a:rPr lang="en-US" sz="2400" dirty="0" err="1" smtClean="0">
                <a:solidFill>
                  <a:srgbClr val="0000FF"/>
                </a:solidFill>
              </a:rPr>
              <a:t>đỡ</a:t>
            </a:r>
            <a:r>
              <a:rPr lang="en-US" sz="2400" dirty="0" smtClean="0">
                <a:solidFill>
                  <a:srgbClr val="0000FF"/>
                </a:solidFill>
              </a:rPr>
              <a:t> hay </a:t>
            </a:r>
            <a:r>
              <a:rPr lang="en-US" sz="2400" dirty="0" err="1" smtClean="0">
                <a:solidFill>
                  <a:srgbClr val="0000FF"/>
                </a:solidFill>
              </a:rPr>
              <a:t>các</a:t>
            </a:r>
            <a:r>
              <a:rPr lang="en-US" sz="2400" dirty="0" smtClean="0">
                <a:solidFill>
                  <a:srgbClr val="0000FF"/>
                </a:solidFill>
              </a:rPr>
              <a:t> </a:t>
            </a:r>
            <a:r>
              <a:rPr lang="en-US" sz="2400" dirty="0" err="1" smtClean="0">
                <a:solidFill>
                  <a:srgbClr val="0000FF"/>
                </a:solidFill>
              </a:rPr>
              <a:t>trục</a:t>
            </a:r>
            <a:r>
              <a:rPr lang="en-US" sz="2400" dirty="0" smtClean="0">
                <a:solidFill>
                  <a:srgbClr val="0000FF"/>
                </a:solidFill>
              </a:rPr>
              <a:t> </a:t>
            </a:r>
            <a:r>
              <a:rPr lang="en-US" sz="2400" dirty="0" err="1" smtClean="0">
                <a:solidFill>
                  <a:srgbClr val="0000FF"/>
                </a:solidFill>
              </a:rPr>
              <a:t>được</a:t>
            </a:r>
            <a:r>
              <a:rPr lang="en-US" sz="2400" dirty="0" smtClean="0">
                <a:solidFill>
                  <a:srgbClr val="0000FF"/>
                </a:solidFill>
              </a:rPr>
              <a:t> </a:t>
            </a:r>
            <a:r>
              <a:rPr lang="en-US" sz="2400" dirty="0" err="1" smtClean="0">
                <a:solidFill>
                  <a:srgbClr val="0000FF"/>
                </a:solidFill>
              </a:rPr>
              <a:t>gắn</a:t>
            </a:r>
            <a:r>
              <a:rPr lang="en-US" sz="2400" dirty="0" smtClean="0">
                <a:solidFill>
                  <a:srgbClr val="0000FF"/>
                </a:solidFill>
              </a:rPr>
              <a:t> </a:t>
            </a:r>
            <a:r>
              <a:rPr lang="en-US" sz="2400" dirty="0" err="1" smtClean="0">
                <a:solidFill>
                  <a:srgbClr val="0000FF"/>
                </a:solidFill>
              </a:rPr>
              <a:t>với</a:t>
            </a:r>
            <a:r>
              <a:rPr lang="en-US" sz="2400" dirty="0" smtClean="0">
                <a:solidFill>
                  <a:srgbClr val="0000FF"/>
                </a:solidFill>
              </a:rPr>
              <a:t> </a:t>
            </a:r>
            <a:r>
              <a:rPr lang="en-US" sz="2400" dirty="0" err="1" smtClean="0">
                <a:solidFill>
                  <a:srgbClr val="0000FF"/>
                </a:solidFill>
              </a:rPr>
              <a:t>thùng</a:t>
            </a:r>
            <a:r>
              <a:rPr lang="en-US" sz="2400" dirty="0" smtClean="0">
                <a:solidFill>
                  <a:srgbClr val="0000FF"/>
                </a:solidFill>
              </a:rPr>
              <a:t>. </a:t>
            </a:r>
            <a:r>
              <a:rPr lang="en-US" sz="2400" dirty="0" err="1" smtClean="0">
                <a:solidFill>
                  <a:srgbClr val="0000FF"/>
                </a:solidFill>
              </a:rPr>
              <a:t>Khi</a:t>
            </a:r>
            <a:r>
              <a:rPr lang="en-US" sz="2400" dirty="0" smtClean="0">
                <a:solidFill>
                  <a:srgbClr val="0000FF"/>
                </a:solidFill>
              </a:rPr>
              <a:t> </a:t>
            </a:r>
            <a:r>
              <a:rPr lang="en-US" sz="2400" dirty="0" err="1" smtClean="0">
                <a:solidFill>
                  <a:srgbClr val="0000FF"/>
                </a:solidFill>
              </a:rPr>
              <a:t>thùng</a:t>
            </a:r>
            <a:r>
              <a:rPr lang="en-US" sz="2400" dirty="0" smtClean="0">
                <a:solidFill>
                  <a:srgbClr val="0000FF"/>
                </a:solidFill>
              </a:rPr>
              <a:t> quay, </a:t>
            </a:r>
            <a:r>
              <a:rPr lang="en-US" sz="2400" dirty="0" err="1" smtClean="0">
                <a:solidFill>
                  <a:srgbClr val="0000FF"/>
                </a:solidFill>
              </a:rPr>
              <a:t>dưới</a:t>
            </a:r>
            <a:r>
              <a:rPr lang="en-US" sz="2400" dirty="0" smtClean="0">
                <a:solidFill>
                  <a:srgbClr val="0000FF"/>
                </a:solidFill>
              </a:rPr>
              <a:t> </a:t>
            </a:r>
            <a:r>
              <a:rPr lang="en-US" sz="2400" dirty="0" err="1" smtClean="0">
                <a:solidFill>
                  <a:srgbClr val="0000FF"/>
                </a:solidFill>
              </a:rPr>
              <a:t>tác</a:t>
            </a:r>
            <a:r>
              <a:rPr lang="en-US" sz="2400" dirty="0" smtClean="0">
                <a:solidFill>
                  <a:srgbClr val="0000FF"/>
                </a:solidFill>
              </a:rPr>
              <a:t> </a:t>
            </a:r>
            <a:r>
              <a:rPr lang="en-US" sz="2400" dirty="0" err="1" smtClean="0">
                <a:solidFill>
                  <a:srgbClr val="0000FF"/>
                </a:solidFill>
              </a:rPr>
              <a:t>dụng</a:t>
            </a:r>
            <a:r>
              <a:rPr lang="en-US" sz="2400" dirty="0" smtClean="0">
                <a:solidFill>
                  <a:srgbClr val="0000FF"/>
                </a:solidFill>
              </a:rPr>
              <a:t> </a:t>
            </a:r>
            <a:r>
              <a:rPr lang="en-US" sz="2400" dirty="0" err="1" smtClean="0">
                <a:solidFill>
                  <a:srgbClr val="0000FF"/>
                </a:solidFill>
              </a:rPr>
              <a:t>của</a:t>
            </a:r>
            <a:r>
              <a:rPr lang="en-US" sz="2400" dirty="0" smtClean="0">
                <a:solidFill>
                  <a:srgbClr val="0000FF"/>
                </a:solidFill>
              </a:rPr>
              <a:t> </a:t>
            </a:r>
            <a:r>
              <a:rPr lang="en-US" sz="2400" dirty="0" err="1" smtClean="0">
                <a:solidFill>
                  <a:srgbClr val="0000FF"/>
                </a:solidFill>
              </a:rPr>
              <a:t>lực</a:t>
            </a:r>
            <a:r>
              <a:rPr lang="en-US" sz="2400" dirty="0" smtClean="0">
                <a:solidFill>
                  <a:srgbClr val="0000FF"/>
                </a:solidFill>
              </a:rPr>
              <a:t> </a:t>
            </a:r>
            <a:r>
              <a:rPr lang="en-US" sz="2400" dirty="0" err="1" smtClean="0">
                <a:solidFill>
                  <a:srgbClr val="0000FF"/>
                </a:solidFill>
              </a:rPr>
              <a:t>ly</a:t>
            </a:r>
            <a:r>
              <a:rPr lang="en-US" sz="2400" dirty="0" smtClean="0">
                <a:solidFill>
                  <a:srgbClr val="0000FF"/>
                </a:solidFill>
              </a:rPr>
              <a:t> </a:t>
            </a:r>
            <a:r>
              <a:rPr lang="en-US" sz="2400" dirty="0" err="1" smtClean="0">
                <a:solidFill>
                  <a:srgbClr val="0000FF"/>
                </a:solidFill>
              </a:rPr>
              <a:t>tâm</a:t>
            </a:r>
            <a:r>
              <a:rPr lang="en-US" sz="2400" dirty="0" smtClean="0">
                <a:solidFill>
                  <a:srgbClr val="0000FF"/>
                </a:solidFill>
              </a:rPr>
              <a:t>, </a:t>
            </a:r>
            <a:r>
              <a:rPr lang="en-US" sz="2400" dirty="0" err="1" smtClean="0">
                <a:solidFill>
                  <a:srgbClr val="0000FF"/>
                </a:solidFill>
              </a:rPr>
              <a:t>vật</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 </a:t>
            </a:r>
            <a:r>
              <a:rPr lang="en-US" sz="2400" dirty="0" err="1" smtClean="0">
                <a:solidFill>
                  <a:srgbClr val="0000FF"/>
                </a:solidFill>
              </a:rPr>
              <a:t>trong</a:t>
            </a:r>
            <a:r>
              <a:rPr lang="en-US" sz="2400" dirty="0" smtClean="0">
                <a:solidFill>
                  <a:srgbClr val="0000FF"/>
                </a:solidFill>
              </a:rPr>
              <a:t> </a:t>
            </a:r>
            <a:r>
              <a:rPr lang="en-US" sz="2400" dirty="0" err="1" smtClean="0">
                <a:solidFill>
                  <a:srgbClr val="0000FF"/>
                </a:solidFill>
              </a:rPr>
              <a:t>thùng</a:t>
            </a:r>
            <a:r>
              <a:rPr lang="en-US" sz="2400" dirty="0" smtClean="0">
                <a:solidFill>
                  <a:srgbClr val="0000FF"/>
                </a:solidFill>
              </a:rPr>
              <a:t> </a:t>
            </a:r>
            <a:r>
              <a:rPr lang="en-US" sz="2400" dirty="0" err="1" smtClean="0">
                <a:solidFill>
                  <a:srgbClr val="0000FF"/>
                </a:solidFill>
              </a:rPr>
              <a:t>sẽ</a:t>
            </a:r>
            <a:r>
              <a:rPr lang="en-US" sz="2400" dirty="0" smtClean="0">
                <a:solidFill>
                  <a:srgbClr val="0000FF"/>
                </a:solidFill>
              </a:rPr>
              <a:t> </a:t>
            </a:r>
            <a:r>
              <a:rPr lang="en-US" sz="2400" dirty="0" err="1" smtClean="0">
                <a:solidFill>
                  <a:srgbClr val="0000FF"/>
                </a:solidFill>
              </a:rPr>
              <a:t>được</a:t>
            </a:r>
            <a:r>
              <a:rPr lang="en-US" sz="2400" dirty="0" smtClean="0">
                <a:solidFill>
                  <a:srgbClr val="0000FF"/>
                </a:solidFill>
              </a:rPr>
              <a:t> </a:t>
            </a:r>
            <a:r>
              <a:rPr lang="en-US" sz="2400" dirty="0" err="1" smtClean="0">
                <a:solidFill>
                  <a:srgbClr val="0000FF"/>
                </a:solidFill>
              </a:rPr>
              <a:t>nâng</a:t>
            </a:r>
            <a:r>
              <a:rPr lang="en-US" sz="2400" dirty="0" smtClean="0">
                <a:solidFill>
                  <a:srgbClr val="0000FF"/>
                </a:solidFill>
              </a:rPr>
              <a:t> </a:t>
            </a:r>
            <a:r>
              <a:rPr lang="en-US" sz="2400" dirty="0" err="1" smtClean="0">
                <a:solidFill>
                  <a:srgbClr val="0000FF"/>
                </a:solidFill>
              </a:rPr>
              <a:t>lên</a:t>
            </a:r>
            <a:r>
              <a:rPr lang="en-US" sz="2400" dirty="0" smtClean="0">
                <a:solidFill>
                  <a:srgbClr val="0000FF"/>
                </a:solidFill>
              </a:rPr>
              <a:t> </a:t>
            </a:r>
            <a:r>
              <a:rPr lang="en-US" sz="2400" dirty="0" err="1" smtClean="0">
                <a:solidFill>
                  <a:srgbClr val="0000FF"/>
                </a:solidFill>
              </a:rPr>
              <a:t>và</a:t>
            </a:r>
            <a:r>
              <a:rPr lang="en-US" sz="2400" dirty="0" smtClean="0">
                <a:solidFill>
                  <a:srgbClr val="0000FF"/>
                </a:solidFill>
              </a:rPr>
              <a:t> </a:t>
            </a:r>
            <a:r>
              <a:rPr lang="en-US" sz="2400" dirty="0" err="1" smtClean="0">
                <a:solidFill>
                  <a:srgbClr val="0000FF"/>
                </a:solidFill>
              </a:rPr>
              <a:t>rơi</a:t>
            </a:r>
            <a:r>
              <a:rPr lang="en-US" sz="2400" dirty="0" smtClean="0">
                <a:solidFill>
                  <a:srgbClr val="0000FF"/>
                </a:solidFill>
              </a:rPr>
              <a:t> </a:t>
            </a:r>
            <a:r>
              <a:rPr lang="en-US" sz="2400" dirty="0" err="1" smtClean="0">
                <a:solidFill>
                  <a:srgbClr val="0000FF"/>
                </a:solidFill>
              </a:rPr>
              <a:t>xuống</a:t>
            </a:r>
            <a:r>
              <a:rPr lang="en-US" sz="2400" dirty="0" smtClean="0">
                <a:solidFill>
                  <a:srgbClr val="0000FF"/>
                </a:solidFill>
              </a:rPr>
              <a:t> </a:t>
            </a:r>
            <a:r>
              <a:rPr lang="en-US" sz="2400" dirty="0" err="1" smtClean="0">
                <a:solidFill>
                  <a:srgbClr val="0000FF"/>
                </a:solidFill>
              </a:rPr>
              <a:t>tạo</a:t>
            </a:r>
            <a:r>
              <a:rPr lang="en-US" sz="2400" dirty="0" smtClean="0">
                <a:solidFill>
                  <a:srgbClr val="0000FF"/>
                </a:solidFill>
              </a:rPr>
              <a:t> </a:t>
            </a:r>
            <a:r>
              <a:rPr lang="en-US" sz="2400" dirty="0" err="1" smtClean="0">
                <a:solidFill>
                  <a:srgbClr val="0000FF"/>
                </a:solidFill>
              </a:rPr>
              <a:t>sự</a:t>
            </a:r>
            <a:r>
              <a:rPr lang="en-US" sz="2400" dirty="0" smtClean="0">
                <a:solidFill>
                  <a:srgbClr val="0000FF"/>
                </a:solidFill>
              </a:rPr>
              <a:t> </a:t>
            </a:r>
            <a:r>
              <a:rPr lang="en-US" sz="2400" dirty="0" err="1" smtClean="0">
                <a:solidFill>
                  <a:srgbClr val="0000FF"/>
                </a:solidFill>
              </a:rPr>
              <a:t>đảo</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trong</a:t>
            </a:r>
            <a:r>
              <a:rPr lang="en-US" sz="2400" dirty="0" smtClean="0">
                <a:solidFill>
                  <a:srgbClr val="0000FF"/>
                </a:solidFill>
              </a:rPr>
              <a:t> </a:t>
            </a:r>
            <a:r>
              <a:rPr lang="en-US" sz="2400" dirty="0" err="1" smtClean="0">
                <a:solidFill>
                  <a:srgbClr val="0000FF"/>
                </a:solidFill>
              </a:rPr>
              <a:t>khối</a:t>
            </a:r>
            <a:r>
              <a:rPr lang="en-US" sz="2400" dirty="0" smtClean="0">
                <a:solidFill>
                  <a:srgbClr val="0000FF"/>
                </a:solidFill>
              </a:rPr>
              <a:t> </a:t>
            </a:r>
            <a:r>
              <a:rPr lang="en-US" sz="2400" dirty="0" err="1" smtClean="0">
                <a:solidFill>
                  <a:srgbClr val="0000FF"/>
                </a:solidFill>
              </a:rPr>
              <a:t>vật</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a:t>
            </a:r>
            <a:endParaRPr lang="en-US" sz="2400" dirty="0">
              <a:solidFill>
                <a:srgbClr val="0000FF"/>
              </a:solidFill>
            </a:endParaRPr>
          </a:p>
        </p:txBody>
      </p:sp>
      <p:sp>
        <p:nvSpPr>
          <p:cNvPr id="7"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11</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6710753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1" y="533936"/>
            <a:ext cx="9144001" cy="584775"/>
          </a:xfrm>
          <a:prstGeom prst="rect">
            <a:avLst/>
          </a:prstGeom>
          <a:noFill/>
        </p:spPr>
        <p:txBody>
          <a:bodyPr wrap="square" rtlCol="0">
            <a:spAutoFit/>
          </a:bodyPr>
          <a:lstStyle/>
          <a:p>
            <a:pPr algn="just"/>
            <a:r>
              <a:rPr lang="en-US" sz="3200" b="1" dirty="0" err="1" smtClean="0">
                <a:solidFill>
                  <a:srgbClr val="009900"/>
                </a:solidFill>
              </a:rPr>
              <a:t>Máy</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thùng</a:t>
            </a:r>
            <a:r>
              <a:rPr lang="en-US" sz="3200" b="1" dirty="0" smtClean="0">
                <a:solidFill>
                  <a:srgbClr val="009900"/>
                </a:solidFill>
              </a:rPr>
              <a:t> quay</a:t>
            </a:r>
            <a:endParaRPr lang="en-US" sz="2800" dirty="0" smtClean="0">
              <a:solidFill>
                <a:srgbClr val="0000FF"/>
              </a:solidFill>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2500" t="2986" r="18750" b="5014"/>
          <a:stretch/>
        </p:blipFill>
        <p:spPr>
          <a:xfrm>
            <a:off x="6477000" y="76200"/>
            <a:ext cx="2209800" cy="2310246"/>
          </a:xfrm>
          <a:prstGeom prst="rect">
            <a:avLst/>
          </a:prstGeom>
        </p:spPr>
      </p:pic>
      <p:sp>
        <p:nvSpPr>
          <p:cNvPr id="8" name="TextBox 7"/>
          <p:cNvSpPr txBox="1"/>
          <p:nvPr/>
        </p:nvSpPr>
        <p:spPr>
          <a:xfrm>
            <a:off x="0" y="1143774"/>
            <a:ext cx="6096000" cy="4647426"/>
          </a:xfrm>
          <a:prstGeom prst="rect">
            <a:avLst/>
          </a:prstGeom>
          <a:noFill/>
        </p:spPr>
        <p:txBody>
          <a:bodyPr wrap="square" rtlCol="0">
            <a:spAutoFit/>
          </a:bodyPr>
          <a:lstStyle/>
          <a:p>
            <a:pPr algn="just"/>
            <a:r>
              <a:rPr lang="en-US" sz="2800" b="1" dirty="0" err="1" smtClean="0">
                <a:solidFill>
                  <a:srgbClr val="0000FF"/>
                </a:solidFill>
              </a:rPr>
              <a:t>Phân</a:t>
            </a:r>
            <a:r>
              <a:rPr lang="en-US" sz="2800" b="1" dirty="0" smtClean="0">
                <a:solidFill>
                  <a:srgbClr val="0000FF"/>
                </a:solidFill>
              </a:rPr>
              <a:t> </a:t>
            </a:r>
            <a:r>
              <a:rPr lang="en-US" sz="2800" b="1" dirty="0" err="1" smtClean="0">
                <a:solidFill>
                  <a:srgbClr val="0000FF"/>
                </a:solidFill>
              </a:rPr>
              <a:t>loại</a:t>
            </a:r>
            <a:r>
              <a:rPr lang="en-US" sz="2800" b="1" dirty="0" smtClean="0">
                <a:solidFill>
                  <a:srgbClr val="0000FF"/>
                </a:solidFill>
              </a:rPr>
              <a:t>: </a:t>
            </a:r>
          </a:p>
          <a:p>
            <a:pPr algn="just"/>
            <a:r>
              <a:rPr lang="en-US" sz="2400" b="1" dirty="0" err="1" smtClean="0">
                <a:solidFill>
                  <a:srgbClr val="FF6600"/>
                </a:solidFill>
              </a:rPr>
              <a:t>Gián</a:t>
            </a:r>
            <a:r>
              <a:rPr lang="en-US" sz="2400" b="1" dirty="0" smtClean="0">
                <a:solidFill>
                  <a:srgbClr val="FF6600"/>
                </a:solidFill>
              </a:rPr>
              <a:t> </a:t>
            </a:r>
            <a:r>
              <a:rPr lang="en-US" sz="2400" b="1" dirty="0" err="1" smtClean="0">
                <a:solidFill>
                  <a:srgbClr val="FF6600"/>
                </a:solidFill>
              </a:rPr>
              <a:t>đoạn</a:t>
            </a:r>
            <a:r>
              <a:rPr lang="en-US" sz="2400" b="1" dirty="0" smtClean="0">
                <a:solidFill>
                  <a:srgbClr val="FF6600"/>
                </a:solidFill>
              </a:rPr>
              <a:t>: </a:t>
            </a:r>
            <a:r>
              <a:rPr lang="en-US" sz="2800" dirty="0" err="1" smtClean="0">
                <a:solidFill>
                  <a:srgbClr val="0000FF"/>
                </a:solidFill>
              </a:rPr>
              <a:t>trên</a:t>
            </a:r>
            <a:r>
              <a:rPr lang="en-US" sz="2800" dirty="0" smtClean="0">
                <a:solidFill>
                  <a:srgbClr val="0000FF"/>
                </a:solidFill>
              </a:rPr>
              <a:t> </a:t>
            </a:r>
            <a:r>
              <a:rPr lang="en-US" sz="2800" dirty="0" err="1" smtClean="0">
                <a:solidFill>
                  <a:srgbClr val="0000FF"/>
                </a:solidFill>
              </a:rPr>
              <a:t>thân</a:t>
            </a:r>
            <a:r>
              <a:rPr lang="en-US" sz="2800" dirty="0" smtClean="0">
                <a:solidFill>
                  <a:srgbClr val="0000FF"/>
                </a:solidFill>
              </a:rPr>
              <a:t> </a:t>
            </a:r>
            <a:r>
              <a:rPr lang="en-US" sz="2400" dirty="0" err="1" smtClean="0">
                <a:solidFill>
                  <a:srgbClr val="0000FF"/>
                </a:solidFill>
              </a:rPr>
              <a:t>thùng</a:t>
            </a:r>
            <a:r>
              <a:rPr lang="en-US" sz="2400" dirty="0" smtClean="0">
                <a:solidFill>
                  <a:srgbClr val="0000FF"/>
                </a:solidFill>
              </a:rPr>
              <a:t> </a:t>
            </a:r>
            <a:r>
              <a:rPr lang="en-US" sz="2400" dirty="0" err="1" smtClean="0">
                <a:solidFill>
                  <a:srgbClr val="0000FF"/>
                </a:solidFill>
              </a:rPr>
              <a:t>có</a:t>
            </a:r>
            <a:r>
              <a:rPr lang="en-US" sz="2400" dirty="0" smtClean="0">
                <a:solidFill>
                  <a:srgbClr val="0000FF"/>
                </a:solidFill>
              </a:rPr>
              <a:t> </a:t>
            </a:r>
            <a:r>
              <a:rPr lang="en-US" sz="2400" dirty="0" err="1" smtClean="0">
                <a:solidFill>
                  <a:srgbClr val="0000FF"/>
                </a:solidFill>
              </a:rPr>
              <a:t>cửa</a:t>
            </a:r>
            <a:r>
              <a:rPr lang="en-US" sz="2400" dirty="0" smtClean="0">
                <a:solidFill>
                  <a:srgbClr val="0000FF"/>
                </a:solidFill>
              </a:rPr>
              <a:t> </a:t>
            </a:r>
            <a:r>
              <a:rPr lang="en-US" sz="2400" dirty="0" err="1" smtClean="0">
                <a:solidFill>
                  <a:srgbClr val="0000FF"/>
                </a:solidFill>
              </a:rPr>
              <a:t>để</a:t>
            </a:r>
            <a:r>
              <a:rPr lang="en-US" sz="2400" dirty="0" smtClean="0">
                <a:solidFill>
                  <a:srgbClr val="0000FF"/>
                </a:solidFill>
              </a:rPr>
              <a:t> </a:t>
            </a:r>
            <a:r>
              <a:rPr lang="en-US" sz="2400" dirty="0" err="1" smtClean="0">
                <a:solidFill>
                  <a:srgbClr val="0000FF"/>
                </a:solidFill>
              </a:rPr>
              <a:t>nhập</a:t>
            </a:r>
            <a:r>
              <a:rPr lang="en-US" sz="2400" dirty="0" smtClean="0">
                <a:solidFill>
                  <a:srgbClr val="0000FF"/>
                </a:solidFill>
              </a:rPr>
              <a:t> </a:t>
            </a:r>
            <a:r>
              <a:rPr lang="en-US" sz="2400" dirty="0" err="1" smtClean="0">
                <a:solidFill>
                  <a:srgbClr val="0000FF"/>
                </a:solidFill>
              </a:rPr>
              <a:t>và</a:t>
            </a:r>
            <a:r>
              <a:rPr lang="en-US" sz="2400" dirty="0" smtClean="0">
                <a:solidFill>
                  <a:srgbClr val="0000FF"/>
                </a:solidFill>
              </a:rPr>
              <a:t> </a:t>
            </a:r>
            <a:r>
              <a:rPr lang="en-US" sz="2400" dirty="0" err="1" smtClean="0">
                <a:solidFill>
                  <a:srgbClr val="0000FF"/>
                </a:solidFill>
              </a:rPr>
              <a:t>tháo</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a:t>
            </a:r>
            <a:endParaRPr lang="en-US" sz="2400" dirty="0">
              <a:solidFill>
                <a:srgbClr val="0000FF"/>
              </a:solidFill>
            </a:endParaRPr>
          </a:p>
          <a:p>
            <a:pPr algn="just"/>
            <a:r>
              <a:rPr lang="en-US" sz="2400" b="1" dirty="0" err="1" smtClean="0">
                <a:solidFill>
                  <a:srgbClr val="FF6600"/>
                </a:solidFill>
              </a:rPr>
              <a:t>Liên</a:t>
            </a:r>
            <a:r>
              <a:rPr lang="en-US" sz="2400" b="1" dirty="0" smtClean="0">
                <a:solidFill>
                  <a:srgbClr val="FF6600"/>
                </a:solidFill>
              </a:rPr>
              <a:t> </a:t>
            </a:r>
            <a:r>
              <a:rPr lang="en-US" sz="2400" b="1" dirty="0" err="1" smtClean="0">
                <a:solidFill>
                  <a:srgbClr val="FF6600"/>
                </a:solidFill>
              </a:rPr>
              <a:t>tục</a:t>
            </a:r>
            <a:r>
              <a:rPr lang="en-US" sz="2400" b="1" dirty="0" smtClean="0">
                <a:solidFill>
                  <a:srgbClr val="FF6600"/>
                </a:solidFill>
              </a:rPr>
              <a:t>: </a:t>
            </a:r>
            <a:r>
              <a:rPr lang="en-US" sz="2400" dirty="0" err="1" smtClean="0">
                <a:solidFill>
                  <a:srgbClr val="0000FF"/>
                </a:solidFill>
              </a:rPr>
              <a:t>nhập</a:t>
            </a:r>
            <a:r>
              <a:rPr lang="en-US" sz="2400" dirty="0" smtClean="0">
                <a:solidFill>
                  <a:srgbClr val="0000FF"/>
                </a:solidFill>
              </a:rPr>
              <a:t> </a:t>
            </a:r>
            <a:r>
              <a:rPr lang="en-US" sz="2400" dirty="0" err="1" smtClean="0">
                <a:solidFill>
                  <a:srgbClr val="0000FF"/>
                </a:solidFill>
              </a:rPr>
              <a:t>và</a:t>
            </a:r>
            <a:r>
              <a:rPr lang="en-US" sz="2400" dirty="0" smtClean="0">
                <a:solidFill>
                  <a:srgbClr val="0000FF"/>
                </a:solidFill>
              </a:rPr>
              <a:t> </a:t>
            </a:r>
            <a:r>
              <a:rPr lang="en-US" sz="2400" dirty="0" err="1" smtClean="0">
                <a:solidFill>
                  <a:srgbClr val="0000FF"/>
                </a:solidFill>
              </a:rPr>
              <a:t>tháo</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 </a:t>
            </a:r>
            <a:r>
              <a:rPr lang="en-US" sz="2400" dirty="0" err="1" smtClean="0">
                <a:solidFill>
                  <a:srgbClr val="0000FF"/>
                </a:solidFill>
              </a:rPr>
              <a:t>được</a:t>
            </a:r>
            <a:r>
              <a:rPr lang="en-US" sz="2400" dirty="0" smtClean="0">
                <a:solidFill>
                  <a:srgbClr val="0000FF"/>
                </a:solidFill>
              </a:rPr>
              <a:t> </a:t>
            </a:r>
            <a:r>
              <a:rPr lang="en-US" sz="2400" dirty="0" err="1" smtClean="0">
                <a:solidFill>
                  <a:srgbClr val="0000FF"/>
                </a:solidFill>
              </a:rPr>
              <a:t>tiến</a:t>
            </a:r>
            <a:r>
              <a:rPr lang="en-US" sz="2400" dirty="0" smtClean="0">
                <a:solidFill>
                  <a:srgbClr val="0000FF"/>
                </a:solidFill>
              </a:rPr>
              <a:t> </a:t>
            </a:r>
            <a:r>
              <a:rPr lang="en-US" sz="2400" dirty="0" err="1" smtClean="0">
                <a:solidFill>
                  <a:srgbClr val="0000FF"/>
                </a:solidFill>
              </a:rPr>
              <a:t>hành</a:t>
            </a:r>
            <a:r>
              <a:rPr lang="en-US" sz="2400" dirty="0" smtClean="0">
                <a:solidFill>
                  <a:srgbClr val="0000FF"/>
                </a:solidFill>
              </a:rPr>
              <a:t> qua </a:t>
            </a:r>
            <a:r>
              <a:rPr lang="en-US" sz="2400" dirty="0" err="1" smtClean="0">
                <a:solidFill>
                  <a:srgbClr val="0000FF"/>
                </a:solidFill>
              </a:rPr>
              <a:t>hai</a:t>
            </a:r>
            <a:r>
              <a:rPr lang="en-US" sz="2400" dirty="0" smtClean="0">
                <a:solidFill>
                  <a:srgbClr val="0000FF"/>
                </a:solidFill>
              </a:rPr>
              <a:t> </a:t>
            </a:r>
            <a:r>
              <a:rPr lang="en-US" sz="2400" dirty="0" err="1" smtClean="0">
                <a:solidFill>
                  <a:srgbClr val="0000FF"/>
                </a:solidFill>
              </a:rPr>
              <a:t>lỗ</a:t>
            </a:r>
            <a:r>
              <a:rPr lang="en-US" sz="2400" dirty="0" smtClean="0">
                <a:solidFill>
                  <a:srgbClr val="0000FF"/>
                </a:solidFill>
              </a:rPr>
              <a:t> ở </a:t>
            </a:r>
            <a:r>
              <a:rPr lang="en-US" sz="2400" dirty="0" err="1" smtClean="0">
                <a:solidFill>
                  <a:srgbClr val="0000FF"/>
                </a:solidFill>
              </a:rPr>
              <a:t>hai</a:t>
            </a:r>
            <a:r>
              <a:rPr lang="en-US" sz="2400" dirty="0" smtClean="0">
                <a:solidFill>
                  <a:srgbClr val="0000FF"/>
                </a:solidFill>
              </a:rPr>
              <a:t> </a:t>
            </a:r>
            <a:r>
              <a:rPr lang="en-US" sz="2400" dirty="0" err="1" smtClean="0">
                <a:solidFill>
                  <a:srgbClr val="0000FF"/>
                </a:solidFill>
              </a:rPr>
              <a:t>đầu</a:t>
            </a:r>
            <a:r>
              <a:rPr lang="en-US" sz="2400" dirty="0" smtClean="0">
                <a:solidFill>
                  <a:srgbClr val="0000FF"/>
                </a:solidFill>
              </a:rPr>
              <a:t> </a:t>
            </a:r>
            <a:r>
              <a:rPr lang="en-US" sz="2400" dirty="0" err="1" smtClean="0">
                <a:solidFill>
                  <a:srgbClr val="0000FF"/>
                </a:solidFill>
              </a:rPr>
              <a:t>thùng</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p>
          <a:p>
            <a:pPr algn="just"/>
            <a:r>
              <a:rPr lang="en-US" sz="2400" b="1" dirty="0" err="1" smtClean="0">
                <a:solidFill>
                  <a:srgbClr val="FF6600"/>
                </a:solidFill>
              </a:rPr>
              <a:t>Cấu</a:t>
            </a:r>
            <a:r>
              <a:rPr lang="en-US" sz="2400" b="1" dirty="0" smtClean="0">
                <a:solidFill>
                  <a:srgbClr val="FF6600"/>
                </a:solidFill>
              </a:rPr>
              <a:t> </a:t>
            </a:r>
            <a:r>
              <a:rPr lang="en-US" sz="2400" b="1" dirty="0" err="1" smtClean="0">
                <a:solidFill>
                  <a:srgbClr val="FF6600"/>
                </a:solidFill>
              </a:rPr>
              <a:t>tạo</a:t>
            </a:r>
            <a:r>
              <a:rPr lang="en-US" sz="2400" b="1" dirty="0" smtClean="0">
                <a:solidFill>
                  <a:srgbClr val="FF6600"/>
                </a:solidFill>
              </a:rPr>
              <a:t> </a:t>
            </a:r>
            <a:r>
              <a:rPr lang="en-US" sz="2400" b="1" dirty="0" err="1" smtClean="0">
                <a:solidFill>
                  <a:srgbClr val="FF6600"/>
                </a:solidFill>
              </a:rPr>
              <a:t>thùng</a:t>
            </a:r>
            <a:r>
              <a:rPr lang="en-US" sz="2400" b="1" dirty="0" smtClean="0">
                <a:solidFill>
                  <a:srgbClr val="FF6600"/>
                </a:solidFill>
              </a:rPr>
              <a:t> </a:t>
            </a:r>
            <a:r>
              <a:rPr lang="en-US" sz="2400" b="1" dirty="0" err="1" smtClean="0">
                <a:solidFill>
                  <a:srgbClr val="FF6600"/>
                </a:solidFill>
              </a:rPr>
              <a:t>trộn</a:t>
            </a:r>
            <a:r>
              <a:rPr lang="en-US" sz="2400" b="1" dirty="0" smtClean="0">
                <a:solidFill>
                  <a:srgbClr val="FF6600"/>
                </a:solidFill>
              </a:rPr>
              <a:t>: </a:t>
            </a:r>
            <a:r>
              <a:rPr lang="en-US" sz="2400" dirty="0" err="1" smtClean="0">
                <a:solidFill>
                  <a:srgbClr val="0000FF"/>
                </a:solidFill>
              </a:rPr>
              <a:t>đặt</a:t>
            </a:r>
            <a:r>
              <a:rPr lang="en-US" sz="2400" dirty="0" smtClean="0">
                <a:solidFill>
                  <a:srgbClr val="0000FF"/>
                </a:solidFill>
              </a:rPr>
              <a:t> </a:t>
            </a:r>
            <a:r>
              <a:rPr lang="en-US" sz="2400" dirty="0" err="1" smtClean="0">
                <a:solidFill>
                  <a:srgbClr val="0000FF"/>
                </a:solidFill>
              </a:rPr>
              <a:t>nghiêng</a:t>
            </a:r>
            <a:r>
              <a:rPr lang="en-US" sz="2400" dirty="0" smtClean="0">
                <a:solidFill>
                  <a:srgbClr val="0000FF"/>
                </a:solidFill>
              </a:rPr>
              <a:t> </a:t>
            </a:r>
            <a:r>
              <a:rPr lang="en-US" sz="2400" dirty="0" err="1" smtClean="0">
                <a:solidFill>
                  <a:srgbClr val="0000FF"/>
                </a:solidFill>
              </a:rPr>
              <a:t>một</a:t>
            </a:r>
            <a:r>
              <a:rPr lang="en-US" sz="2400" dirty="0" smtClean="0">
                <a:solidFill>
                  <a:srgbClr val="0000FF"/>
                </a:solidFill>
              </a:rPr>
              <a:t> </a:t>
            </a:r>
            <a:r>
              <a:rPr lang="en-US" sz="2400" dirty="0" err="1" smtClean="0">
                <a:solidFill>
                  <a:srgbClr val="0000FF"/>
                </a:solidFill>
              </a:rPr>
              <a:t>góc</a:t>
            </a:r>
            <a:r>
              <a:rPr lang="en-US" sz="2400" dirty="0" smtClean="0">
                <a:solidFill>
                  <a:srgbClr val="0000FF"/>
                </a:solidFill>
              </a:rPr>
              <a:t> so </a:t>
            </a:r>
            <a:r>
              <a:rPr lang="en-US" sz="2400" dirty="0" err="1" smtClean="0">
                <a:solidFill>
                  <a:srgbClr val="0000FF"/>
                </a:solidFill>
              </a:rPr>
              <a:t>với</a:t>
            </a:r>
            <a:r>
              <a:rPr lang="en-US" sz="2400" dirty="0" smtClean="0">
                <a:solidFill>
                  <a:srgbClr val="0000FF"/>
                </a:solidFill>
              </a:rPr>
              <a:t> </a:t>
            </a:r>
            <a:r>
              <a:rPr lang="en-US" sz="2400" dirty="0" err="1" smtClean="0">
                <a:solidFill>
                  <a:srgbClr val="0000FF"/>
                </a:solidFill>
              </a:rPr>
              <a:t>mặt</a:t>
            </a:r>
            <a:r>
              <a:rPr lang="en-US" sz="2400" dirty="0" smtClean="0">
                <a:solidFill>
                  <a:srgbClr val="0000FF"/>
                </a:solidFill>
              </a:rPr>
              <a:t> </a:t>
            </a:r>
            <a:r>
              <a:rPr lang="en-US" sz="2400" dirty="0" err="1" smtClean="0">
                <a:solidFill>
                  <a:srgbClr val="0000FF"/>
                </a:solidFill>
              </a:rPr>
              <a:t>phẳng</a:t>
            </a:r>
            <a:r>
              <a:rPr lang="en-US" sz="2400" dirty="0" smtClean="0">
                <a:solidFill>
                  <a:srgbClr val="0000FF"/>
                </a:solidFill>
              </a:rPr>
              <a:t> </a:t>
            </a:r>
            <a:r>
              <a:rPr lang="en-US" sz="2400" dirty="0" err="1" smtClean="0">
                <a:solidFill>
                  <a:srgbClr val="0000FF"/>
                </a:solidFill>
              </a:rPr>
              <a:t>ngang</a:t>
            </a:r>
            <a:r>
              <a:rPr lang="en-US" sz="2400" dirty="0" smtClean="0">
                <a:solidFill>
                  <a:srgbClr val="0000FF"/>
                </a:solidFill>
              </a:rPr>
              <a:t> </a:t>
            </a:r>
            <a:r>
              <a:rPr lang="en-US" sz="2400" dirty="0" err="1" smtClean="0">
                <a:solidFill>
                  <a:srgbClr val="0000FF"/>
                </a:solidFill>
              </a:rPr>
              <a:t>để</a:t>
            </a:r>
            <a:r>
              <a:rPr lang="en-US" sz="2400" dirty="0" smtClean="0">
                <a:solidFill>
                  <a:srgbClr val="0000FF"/>
                </a:solidFill>
              </a:rPr>
              <a:t> </a:t>
            </a:r>
            <a:r>
              <a:rPr lang="en-US" sz="2400" dirty="0" err="1" smtClean="0">
                <a:solidFill>
                  <a:srgbClr val="0000FF"/>
                </a:solidFill>
              </a:rPr>
              <a:t>tạo</a:t>
            </a:r>
            <a:r>
              <a:rPr lang="en-US" sz="2400" dirty="0" smtClean="0">
                <a:solidFill>
                  <a:srgbClr val="0000FF"/>
                </a:solidFill>
              </a:rPr>
              <a:t> </a:t>
            </a:r>
            <a:r>
              <a:rPr lang="en-US" sz="2400" dirty="0" err="1" smtClean="0">
                <a:solidFill>
                  <a:srgbClr val="0000FF"/>
                </a:solidFill>
              </a:rPr>
              <a:t>dễ</a:t>
            </a:r>
            <a:r>
              <a:rPr lang="en-US" sz="2400" dirty="0" smtClean="0">
                <a:solidFill>
                  <a:srgbClr val="0000FF"/>
                </a:solidFill>
              </a:rPr>
              <a:t> </a:t>
            </a:r>
            <a:r>
              <a:rPr lang="en-US" sz="2400" dirty="0" err="1" smtClean="0">
                <a:solidFill>
                  <a:srgbClr val="0000FF"/>
                </a:solidFill>
              </a:rPr>
              <a:t>dàng</a:t>
            </a:r>
            <a:r>
              <a:rPr lang="en-US" sz="2400" dirty="0" smtClean="0">
                <a:solidFill>
                  <a:srgbClr val="0000FF"/>
                </a:solidFill>
              </a:rPr>
              <a:t> </a:t>
            </a:r>
            <a:r>
              <a:rPr lang="en-US" sz="2400" dirty="0" err="1" smtClean="0">
                <a:solidFill>
                  <a:srgbClr val="0000FF"/>
                </a:solidFill>
              </a:rPr>
              <a:t>cho</a:t>
            </a:r>
            <a:r>
              <a:rPr lang="en-US" sz="2400" dirty="0" smtClean="0">
                <a:solidFill>
                  <a:srgbClr val="0000FF"/>
                </a:solidFill>
              </a:rPr>
              <a:t> </a:t>
            </a:r>
            <a:r>
              <a:rPr lang="en-US" sz="2400" dirty="0" err="1" smtClean="0">
                <a:solidFill>
                  <a:srgbClr val="0000FF"/>
                </a:solidFill>
              </a:rPr>
              <a:t>sự</a:t>
            </a:r>
            <a:r>
              <a:rPr lang="en-US" sz="2400" dirty="0" smtClean="0">
                <a:solidFill>
                  <a:srgbClr val="0000FF"/>
                </a:solidFill>
              </a:rPr>
              <a:t> </a:t>
            </a:r>
            <a:r>
              <a:rPr lang="en-US" sz="2400" dirty="0" err="1" smtClean="0">
                <a:solidFill>
                  <a:srgbClr val="0000FF"/>
                </a:solidFill>
              </a:rPr>
              <a:t>dịch</a:t>
            </a:r>
            <a:r>
              <a:rPr lang="en-US" sz="2400" dirty="0" smtClean="0">
                <a:solidFill>
                  <a:srgbClr val="0000FF"/>
                </a:solidFill>
              </a:rPr>
              <a:t> </a:t>
            </a:r>
            <a:r>
              <a:rPr lang="en-US" sz="2400" dirty="0" err="1" smtClean="0">
                <a:solidFill>
                  <a:srgbClr val="0000FF"/>
                </a:solidFill>
              </a:rPr>
              <a:t>chuyển</a:t>
            </a:r>
            <a:r>
              <a:rPr lang="en-US" sz="2400" dirty="0" smtClean="0">
                <a:solidFill>
                  <a:srgbClr val="0000FF"/>
                </a:solidFill>
              </a:rPr>
              <a:t> </a:t>
            </a:r>
            <a:r>
              <a:rPr lang="en-US" sz="2400" dirty="0" err="1" smtClean="0">
                <a:solidFill>
                  <a:srgbClr val="0000FF"/>
                </a:solidFill>
              </a:rPr>
              <a:t>của</a:t>
            </a:r>
            <a:r>
              <a:rPr lang="en-US" sz="2400" dirty="0" smtClean="0">
                <a:solidFill>
                  <a:srgbClr val="0000FF"/>
                </a:solidFill>
              </a:rPr>
              <a:t> </a:t>
            </a:r>
            <a:r>
              <a:rPr lang="en-US" sz="2400" dirty="0" err="1" smtClean="0">
                <a:solidFill>
                  <a:srgbClr val="0000FF"/>
                </a:solidFill>
              </a:rPr>
              <a:t>vật</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a:t>
            </a:r>
          </a:p>
          <a:p>
            <a:pPr algn="just"/>
            <a:r>
              <a:rPr lang="en-US" sz="2400" b="1" dirty="0" err="1" smtClean="0">
                <a:solidFill>
                  <a:srgbClr val="FF6600"/>
                </a:solidFill>
              </a:rPr>
              <a:t>Hình</a:t>
            </a:r>
            <a:r>
              <a:rPr lang="en-US" sz="2400" b="1" dirty="0" smtClean="0">
                <a:solidFill>
                  <a:srgbClr val="FF6600"/>
                </a:solidFill>
              </a:rPr>
              <a:t> </a:t>
            </a:r>
            <a:r>
              <a:rPr lang="en-US" sz="2400" b="1" dirty="0" err="1" smtClean="0">
                <a:solidFill>
                  <a:srgbClr val="FF6600"/>
                </a:solidFill>
              </a:rPr>
              <a:t>dạng</a:t>
            </a:r>
            <a:r>
              <a:rPr lang="en-US" sz="2400" b="1" dirty="0" smtClean="0">
                <a:solidFill>
                  <a:srgbClr val="FF6600"/>
                </a:solidFill>
              </a:rPr>
              <a:t> </a:t>
            </a:r>
            <a:r>
              <a:rPr lang="en-US" sz="2400" b="1" dirty="0" err="1" smtClean="0">
                <a:solidFill>
                  <a:srgbClr val="FF6600"/>
                </a:solidFill>
              </a:rPr>
              <a:t>thùng</a:t>
            </a:r>
            <a:r>
              <a:rPr lang="en-US" sz="2400" b="1" dirty="0" smtClean="0">
                <a:solidFill>
                  <a:srgbClr val="FF6600"/>
                </a:solidFill>
              </a:rPr>
              <a:t>: </a:t>
            </a:r>
            <a:r>
              <a:rPr lang="en-US" sz="2400" dirty="0" err="1" smtClean="0">
                <a:solidFill>
                  <a:srgbClr val="0000FF"/>
                </a:solidFill>
              </a:rPr>
              <a:t>trụ</a:t>
            </a:r>
            <a:r>
              <a:rPr lang="en-US" sz="2400" dirty="0" smtClean="0">
                <a:solidFill>
                  <a:srgbClr val="0000FF"/>
                </a:solidFill>
              </a:rPr>
              <a:t>, </a:t>
            </a:r>
            <a:r>
              <a:rPr lang="en-US" sz="2400" dirty="0" err="1" smtClean="0">
                <a:solidFill>
                  <a:srgbClr val="0000FF"/>
                </a:solidFill>
              </a:rPr>
              <a:t>côn</a:t>
            </a:r>
            <a:r>
              <a:rPr lang="en-US" sz="2400" dirty="0" smtClean="0">
                <a:solidFill>
                  <a:srgbClr val="0000FF"/>
                </a:solidFill>
              </a:rPr>
              <a:t>, </a:t>
            </a:r>
            <a:r>
              <a:rPr lang="en-US" sz="2400" dirty="0" err="1" smtClean="0">
                <a:solidFill>
                  <a:srgbClr val="0000FF"/>
                </a:solidFill>
              </a:rPr>
              <a:t>chữ</a:t>
            </a:r>
            <a:r>
              <a:rPr lang="en-US" sz="2400" dirty="0" smtClean="0">
                <a:solidFill>
                  <a:srgbClr val="0000FF"/>
                </a:solidFill>
              </a:rPr>
              <a:t> V,… </a:t>
            </a:r>
            <a:r>
              <a:rPr lang="en-US" sz="2400" dirty="0" err="1" smtClean="0">
                <a:solidFill>
                  <a:srgbClr val="0000FF"/>
                </a:solidFill>
              </a:rPr>
              <a:t>để</a:t>
            </a:r>
            <a:r>
              <a:rPr lang="en-US" sz="2400" dirty="0" smtClean="0">
                <a:solidFill>
                  <a:srgbClr val="0000FF"/>
                </a:solidFill>
              </a:rPr>
              <a:t> </a:t>
            </a:r>
            <a:r>
              <a:rPr lang="en-US" sz="2400" dirty="0" err="1" smtClean="0">
                <a:solidFill>
                  <a:srgbClr val="0000FF"/>
                </a:solidFill>
              </a:rPr>
              <a:t>tăng</a:t>
            </a:r>
            <a:r>
              <a:rPr lang="en-US" sz="2400" dirty="0" smtClean="0">
                <a:solidFill>
                  <a:srgbClr val="0000FF"/>
                </a:solidFill>
              </a:rPr>
              <a:t> </a:t>
            </a:r>
            <a:r>
              <a:rPr lang="en-US" sz="2400" dirty="0" err="1" smtClean="0">
                <a:solidFill>
                  <a:srgbClr val="0000FF"/>
                </a:solidFill>
              </a:rPr>
              <a:t>khả</a:t>
            </a:r>
            <a:r>
              <a:rPr lang="en-US" sz="2400" dirty="0" smtClean="0">
                <a:solidFill>
                  <a:srgbClr val="0000FF"/>
                </a:solidFill>
              </a:rPr>
              <a:t> </a:t>
            </a:r>
            <a:r>
              <a:rPr lang="en-US" sz="2400" dirty="0" err="1" smtClean="0">
                <a:solidFill>
                  <a:srgbClr val="0000FF"/>
                </a:solidFill>
              </a:rPr>
              <a:t>năng</a:t>
            </a:r>
            <a:r>
              <a:rPr lang="en-US" sz="2400" dirty="0" smtClean="0">
                <a:solidFill>
                  <a:srgbClr val="0000FF"/>
                </a:solidFill>
              </a:rPr>
              <a:t> </a:t>
            </a:r>
            <a:r>
              <a:rPr lang="en-US" sz="2400" dirty="0" err="1" smtClean="0">
                <a:solidFill>
                  <a:srgbClr val="0000FF"/>
                </a:solidFill>
              </a:rPr>
              <a:t>đảo</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p>
          <a:p>
            <a:pPr algn="just"/>
            <a:r>
              <a:rPr lang="en-US" sz="2400" dirty="0" err="1" smtClean="0">
                <a:solidFill>
                  <a:srgbClr val="0000FF"/>
                </a:solidFill>
              </a:rPr>
              <a:t>Ưu</a:t>
            </a:r>
            <a:r>
              <a:rPr lang="en-US" sz="2400" dirty="0" smtClean="0">
                <a:solidFill>
                  <a:srgbClr val="0000FF"/>
                </a:solidFill>
              </a:rPr>
              <a:t> </a:t>
            </a:r>
            <a:r>
              <a:rPr lang="en-US" sz="2400" dirty="0" err="1" smtClean="0">
                <a:solidFill>
                  <a:srgbClr val="0000FF"/>
                </a:solidFill>
              </a:rPr>
              <a:t>điểm</a:t>
            </a:r>
            <a:r>
              <a:rPr lang="en-US" sz="2400" dirty="0" smtClean="0">
                <a:solidFill>
                  <a:srgbClr val="0000FF"/>
                </a:solidFill>
              </a:rPr>
              <a:t>: </a:t>
            </a:r>
            <a:r>
              <a:rPr lang="en-US" sz="2400" dirty="0" err="1" smtClean="0">
                <a:solidFill>
                  <a:srgbClr val="0000FF"/>
                </a:solidFill>
              </a:rPr>
              <a:t>cấu</a:t>
            </a:r>
            <a:r>
              <a:rPr lang="en-US" sz="2400" dirty="0" smtClean="0">
                <a:solidFill>
                  <a:srgbClr val="0000FF"/>
                </a:solidFill>
              </a:rPr>
              <a:t> </a:t>
            </a:r>
            <a:r>
              <a:rPr lang="en-US" sz="2400" dirty="0" err="1" smtClean="0">
                <a:solidFill>
                  <a:srgbClr val="0000FF"/>
                </a:solidFill>
              </a:rPr>
              <a:t>tạo</a:t>
            </a:r>
            <a:r>
              <a:rPr lang="en-US" sz="2400" dirty="0" smtClean="0">
                <a:solidFill>
                  <a:srgbClr val="0000FF"/>
                </a:solidFill>
              </a:rPr>
              <a:t> </a:t>
            </a:r>
            <a:r>
              <a:rPr lang="en-US" sz="2400" dirty="0" err="1" smtClean="0">
                <a:solidFill>
                  <a:srgbClr val="0000FF"/>
                </a:solidFill>
              </a:rPr>
              <a:t>đơn</a:t>
            </a:r>
            <a:r>
              <a:rPr lang="en-US" sz="2400" dirty="0" smtClean="0">
                <a:solidFill>
                  <a:srgbClr val="0000FF"/>
                </a:solidFill>
              </a:rPr>
              <a:t> </a:t>
            </a:r>
            <a:r>
              <a:rPr lang="en-US" sz="2400" dirty="0" err="1" smtClean="0">
                <a:solidFill>
                  <a:srgbClr val="0000FF"/>
                </a:solidFill>
              </a:rPr>
              <a:t>giản</a:t>
            </a:r>
            <a:r>
              <a:rPr lang="en-US" sz="2400" dirty="0" smtClean="0">
                <a:solidFill>
                  <a:srgbClr val="0000FF"/>
                </a:solidFill>
              </a:rPr>
              <a:t>, </a:t>
            </a:r>
            <a:r>
              <a:rPr lang="en-US" sz="2400" dirty="0" err="1" smtClean="0">
                <a:solidFill>
                  <a:srgbClr val="0000FF"/>
                </a:solidFill>
              </a:rPr>
              <a:t>năng</a:t>
            </a:r>
            <a:r>
              <a:rPr lang="en-US" sz="2400" dirty="0" smtClean="0">
                <a:solidFill>
                  <a:srgbClr val="0000FF"/>
                </a:solidFill>
              </a:rPr>
              <a:t> </a:t>
            </a:r>
            <a:r>
              <a:rPr lang="en-US" sz="2400" dirty="0" err="1" smtClean="0">
                <a:solidFill>
                  <a:srgbClr val="0000FF"/>
                </a:solidFill>
              </a:rPr>
              <a:t>suất</a:t>
            </a:r>
            <a:r>
              <a:rPr lang="en-US" sz="2400" dirty="0" smtClean="0">
                <a:solidFill>
                  <a:srgbClr val="0000FF"/>
                </a:solidFill>
              </a:rPr>
              <a:t> </a:t>
            </a:r>
            <a:r>
              <a:rPr lang="en-US" sz="2400" dirty="0" err="1" smtClean="0">
                <a:solidFill>
                  <a:srgbClr val="0000FF"/>
                </a:solidFill>
              </a:rPr>
              <a:t>lớn</a:t>
            </a:r>
            <a:r>
              <a:rPr lang="en-US" sz="2400" dirty="0" smtClean="0">
                <a:solidFill>
                  <a:srgbClr val="0000FF"/>
                </a:solidFill>
              </a:rPr>
              <a:t>.</a:t>
            </a:r>
          </a:p>
          <a:p>
            <a:pPr algn="just"/>
            <a:r>
              <a:rPr lang="en-US" sz="2400" dirty="0" err="1" smtClean="0">
                <a:solidFill>
                  <a:srgbClr val="0000FF"/>
                </a:solidFill>
              </a:rPr>
              <a:t>Nhược</a:t>
            </a:r>
            <a:r>
              <a:rPr lang="en-US" sz="2400" dirty="0" smtClean="0">
                <a:solidFill>
                  <a:srgbClr val="0000FF"/>
                </a:solidFill>
              </a:rPr>
              <a:t> </a:t>
            </a:r>
            <a:r>
              <a:rPr lang="en-US" sz="2400" dirty="0" err="1" smtClean="0">
                <a:solidFill>
                  <a:srgbClr val="0000FF"/>
                </a:solidFill>
              </a:rPr>
              <a:t>điểm</a:t>
            </a:r>
            <a:r>
              <a:rPr lang="en-US" sz="2400" dirty="0" smtClean="0">
                <a:solidFill>
                  <a:srgbClr val="0000FF"/>
                </a:solidFill>
              </a:rPr>
              <a:t>: </a:t>
            </a:r>
            <a:r>
              <a:rPr lang="en-US" sz="2400" dirty="0" err="1" smtClean="0">
                <a:solidFill>
                  <a:srgbClr val="0000FF"/>
                </a:solidFill>
              </a:rPr>
              <a:t>vật</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 </a:t>
            </a:r>
            <a:r>
              <a:rPr lang="en-US" sz="2400" dirty="0" err="1" smtClean="0">
                <a:solidFill>
                  <a:srgbClr val="0000FF"/>
                </a:solidFill>
              </a:rPr>
              <a:t>có</a:t>
            </a:r>
            <a:r>
              <a:rPr lang="en-US" sz="2400" dirty="0" smtClean="0">
                <a:solidFill>
                  <a:srgbClr val="0000FF"/>
                </a:solidFill>
              </a:rPr>
              <a:t> </a:t>
            </a:r>
            <a:r>
              <a:rPr lang="en-US" sz="2400" dirty="0" err="1" smtClean="0">
                <a:solidFill>
                  <a:srgbClr val="0000FF"/>
                </a:solidFill>
              </a:rPr>
              <a:t>thể</a:t>
            </a:r>
            <a:r>
              <a:rPr lang="en-US" sz="2400" dirty="0" smtClean="0">
                <a:solidFill>
                  <a:srgbClr val="0000FF"/>
                </a:solidFill>
              </a:rPr>
              <a:t> </a:t>
            </a:r>
            <a:r>
              <a:rPr lang="en-US" sz="2400" dirty="0" err="1" smtClean="0">
                <a:solidFill>
                  <a:srgbClr val="0000FF"/>
                </a:solidFill>
              </a:rPr>
              <a:t>bị</a:t>
            </a:r>
            <a:r>
              <a:rPr lang="en-US" sz="2400" dirty="0" smtClean="0">
                <a:solidFill>
                  <a:srgbClr val="0000FF"/>
                </a:solidFill>
              </a:rPr>
              <a:t> </a:t>
            </a:r>
            <a:r>
              <a:rPr lang="en-US" sz="2400" dirty="0" err="1" smtClean="0">
                <a:solidFill>
                  <a:srgbClr val="0000FF"/>
                </a:solidFill>
              </a:rPr>
              <a:t>dập</a:t>
            </a:r>
            <a:r>
              <a:rPr lang="en-US" sz="2400" dirty="0" smtClean="0">
                <a:solidFill>
                  <a:srgbClr val="0000FF"/>
                </a:solidFill>
              </a:rPr>
              <a:t> </a:t>
            </a:r>
            <a:r>
              <a:rPr lang="en-US" sz="2400" dirty="0" err="1" smtClean="0">
                <a:solidFill>
                  <a:srgbClr val="0000FF"/>
                </a:solidFill>
              </a:rPr>
              <a:t>nát</a:t>
            </a:r>
            <a:r>
              <a:rPr lang="en-US" sz="2400" dirty="0" smtClean="0">
                <a:solidFill>
                  <a:srgbClr val="0000FF"/>
                </a:solidFill>
              </a:rPr>
              <a:t> </a:t>
            </a:r>
            <a:r>
              <a:rPr lang="en-US" sz="2400" dirty="0" err="1" smtClean="0">
                <a:solidFill>
                  <a:srgbClr val="0000FF"/>
                </a:solidFill>
              </a:rPr>
              <a:t>khi</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051" y="2405744"/>
            <a:ext cx="2694349" cy="2166256"/>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0526" r="20526"/>
          <a:stretch/>
        </p:blipFill>
        <p:spPr>
          <a:xfrm>
            <a:off x="6400800" y="4572000"/>
            <a:ext cx="2438400" cy="2177143"/>
          </a:xfrm>
          <a:prstGeom prst="rect">
            <a:avLst/>
          </a:prstGeom>
        </p:spPr>
      </p:pic>
      <p:sp>
        <p:nvSpPr>
          <p:cNvPr id="9" name="TextBox 8"/>
          <p:cNvSpPr txBox="1"/>
          <p:nvPr/>
        </p:nvSpPr>
        <p:spPr>
          <a:xfrm>
            <a:off x="7344123" y="1676400"/>
            <a:ext cx="551754" cy="369332"/>
          </a:xfrm>
          <a:prstGeom prst="rect">
            <a:avLst/>
          </a:prstGeom>
          <a:noFill/>
        </p:spPr>
        <p:txBody>
          <a:bodyPr wrap="none" rtlCol="0">
            <a:spAutoFit/>
          </a:bodyPr>
          <a:lstStyle/>
          <a:p>
            <a:r>
              <a:rPr lang="en-US" b="1" dirty="0" err="1" smtClean="0">
                <a:solidFill>
                  <a:srgbClr val="FF0066"/>
                </a:solidFill>
              </a:rPr>
              <a:t>Côn</a:t>
            </a:r>
            <a:endParaRPr lang="en-US" b="1" dirty="0">
              <a:solidFill>
                <a:srgbClr val="FF0066"/>
              </a:solidFill>
            </a:endParaRPr>
          </a:p>
        </p:txBody>
      </p:sp>
      <p:sp>
        <p:nvSpPr>
          <p:cNvPr id="11" name="TextBox 10"/>
          <p:cNvSpPr txBox="1"/>
          <p:nvPr/>
        </p:nvSpPr>
        <p:spPr>
          <a:xfrm>
            <a:off x="7756278" y="3657600"/>
            <a:ext cx="320922" cy="373025"/>
          </a:xfrm>
          <a:prstGeom prst="rect">
            <a:avLst/>
          </a:prstGeom>
          <a:noFill/>
        </p:spPr>
        <p:txBody>
          <a:bodyPr wrap="none" rtlCol="0">
            <a:spAutoFit/>
          </a:bodyPr>
          <a:lstStyle/>
          <a:p>
            <a:r>
              <a:rPr lang="en-US" b="1" dirty="0" smtClean="0">
                <a:solidFill>
                  <a:srgbClr val="FF0066"/>
                </a:solidFill>
              </a:rPr>
              <a:t>V</a:t>
            </a:r>
            <a:endParaRPr lang="en-US" b="1" dirty="0">
              <a:solidFill>
                <a:srgbClr val="FF0066"/>
              </a:solidFill>
            </a:endParaRPr>
          </a:p>
        </p:txBody>
      </p:sp>
      <p:sp>
        <p:nvSpPr>
          <p:cNvPr id="12" name="TextBox 11"/>
          <p:cNvSpPr txBox="1"/>
          <p:nvPr/>
        </p:nvSpPr>
        <p:spPr>
          <a:xfrm>
            <a:off x="6934200" y="6336268"/>
            <a:ext cx="1346844" cy="369332"/>
          </a:xfrm>
          <a:prstGeom prst="rect">
            <a:avLst/>
          </a:prstGeom>
          <a:noFill/>
        </p:spPr>
        <p:txBody>
          <a:bodyPr wrap="none" rtlCol="0">
            <a:spAutoFit/>
          </a:bodyPr>
          <a:lstStyle/>
          <a:p>
            <a:r>
              <a:rPr lang="en-US" b="1" dirty="0" err="1" smtClean="0">
                <a:solidFill>
                  <a:srgbClr val="FF0066"/>
                </a:solidFill>
              </a:rPr>
              <a:t>Lập</a:t>
            </a:r>
            <a:r>
              <a:rPr lang="en-US" b="1" dirty="0" smtClean="0">
                <a:solidFill>
                  <a:srgbClr val="FF0066"/>
                </a:solidFill>
              </a:rPr>
              <a:t> </a:t>
            </a:r>
            <a:r>
              <a:rPr lang="en-US" b="1" dirty="0" err="1" smtClean="0">
                <a:solidFill>
                  <a:srgbClr val="FF0066"/>
                </a:solidFill>
              </a:rPr>
              <a:t>phương</a:t>
            </a:r>
            <a:endParaRPr lang="en-US" b="1" dirty="0">
              <a:solidFill>
                <a:srgbClr val="FF0066"/>
              </a:solidFill>
            </a:endParaRPr>
          </a:p>
        </p:txBody>
      </p:sp>
      <p:sp>
        <p:nvSpPr>
          <p:cNvPr id="13"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12</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795029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1" y="533936"/>
            <a:ext cx="9144001" cy="1077218"/>
          </a:xfrm>
          <a:prstGeom prst="rect">
            <a:avLst/>
          </a:prstGeom>
          <a:noFill/>
        </p:spPr>
        <p:txBody>
          <a:bodyPr wrap="square" rtlCol="0">
            <a:spAutoFit/>
          </a:bodyPr>
          <a:lstStyle/>
          <a:p>
            <a:pPr algn="just"/>
            <a:r>
              <a:rPr lang="en-US" sz="3200" b="1" dirty="0" err="1" smtClean="0">
                <a:solidFill>
                  <a:srgbClr val="009900"/>
                </a:solidFill>
              </a:rPr>
              <a:t>Máy</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thùng</a:t>
            </a:r>
            <a:r>
              <a:rPr lang="en-US" sz="3200" b="1" dirty="0" smtClean="0">
                <a:solidFill>
                  <a:srgbClr val="009900"/>
                </a:solidFill>
              </a:rPr>
              <a:t> quay</a:t>
            </a:r>
          </a:p>
          <a:p>
            <a:pPr algn="just"/>
            <a:r>
              <a:rPr lang="en-US" sz="3200" b="1" dirty="0" err="1" smtClean="0">
                <a:solidFill>
                  <a:srgbClr val="FF6600"/>
                </a:solidFill>
              </a:rPr>
              <a:t>Ứng</a:t>
            </a:r>
            <a:r>
              <a:rPr lang="en-US" sz="3200" b="1" dirty="0" smtClean="0">
                <a:solidFill>
                  <a:srgbClr val="FF6600"/>
                </a:solidFill>
              </a:rPr>
              <a:t> </a:t>
            </a:r>
            <a:r>
              <a:rPr lang="en-US" sz="3200" b="1" dirty="0" err="1" smtClean="0">
                <a:solidFill>
                  <a:srgbClr val="FF6600"/>
                </a:solidFill>
              </a:rPr>
              <a:t>dụng</a:t>
            </a:r>
            <a:r>
              <a:rPr lang="en-US" sz="3200" b="1" dirty="0" smtClean="0">
                <a:solidFill>
                  <a:srgbClr val="FF6600"/>
                </a:solidFill>
              </a:rPr>
              <a:t>:</a:t>
            </a:r>
            <a:endParaRPr lang="en-US" sz="2800" dirty="0" smtClean="0">
              <a:solidFill>
                <a:srgbClr val="FF6600"/>
              </a:solidFill>
            </a:endParaRP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5357" t="7929" r="6786" b="3525"/>
          <a:stretch/>
        </p:blipFill>
        <p:spPr>
          <a:xfrm>
            <a:off x="4701654" y="152401"/>
            <a:ext cx="4289945" cy="3505199"/>
          </a:xfrm>
          <a:prstGeom prst="rect">
            <a:avLst/>
          </a:prstGeom>
        </p:spPr>
      </p:pic>
      <p:sp>
        <p:nvSpPr>
          <p:cNvPr id="10" name="Rectangle 9"/>
          <p:cNvSpPr/>
          <p:nvPr/>
        </p:nvSpPr>
        <p:spPr>
          <a:xfrm>
            <a:off x="4495800" y="3733800"/>
            <a:ext cx="4648200" cy="2308324"/>
          </a:xfrm>
          <a:prstGeom prst="rect">
            <a:avLst/>
          </a:prstGeom>
        </p:spPr>
        <p:txBody>
          <a:bodyPr wrap="square">
            <a:spAutoFit/>
          </a:bodyPr>
          <a:lstStyle/>
          <a:p>
            <a:pPr algn="just"/>
            <a:r>
              <a:rPr lang="vi-VN" dirty="0">
                <a:solidFill>
                  <a:srgbClr val="0000FF"/>
                </a:solidFill>
                <a:latin typeface="Calibri" panose="020F0502020204030204" pitchFamily="34" charset="0"/>
                <a:cs typeface="Calibri" panose="020F0502020204030204" pitchFamily="34" charset="0"/>
              </a:rPr>
              <a:t>Máy trộn </a:t>
            </a:r>
            <a:r>
              <a:rPr lang="en-US" dirty="0" err="1" smtClean="0">
                <a:solidFill>
                  <a:srgbClr val="0000FF"/>
                </a:solidFill>
                <a:latin typeface="Calibri" panose="020F0502020204030204" pitchFamily="34" charset="0"/>
                <a:cs typeface="Calibri" panose="020F0502020204030204" pitchFamily="34" charset="0"/>
              </a:rPr>
              <a:t>côn</a:t>
            </a:r>
            <a:r>
              <a:rPr lang="en-US" dirty="0" smtClean="0">
                <a:solidFill>
                  <a:srgbClr val="0000FF"/>
                </a:solidFill>
                <a:latin typeface="Calibri" panose="020F0502020204030204" pitchFamily="34" charset="0"/>
                <a:cs typeface="Calibri" panose="020F0502020204030204" pitchFamily="34" charset="0"/>
              </a:rPr>
              <a:t>/</a:t>
            </a:r>
            <a:r>
              <a:rPr lang="en-US" dirty="0" err="1" smtClean="0">
                <a:solidFill>
                  <a:srgbClr val="0000FF"/>
                </a:solidFill>
                <a:latin typeface="Calibri" panose="020F0502020204030204" pitchFamily="34" charset="0"/>
                <a:cs typeface="Calibri" panose="020F0502020204030204" pitchFamily="34" charset="0"/>
              </a:rPr>
              <a:t>lục</a:t>
            </a:r>
            <a:r>
              <a:rPr lang="en-US" dirty="0" smtClean="0">
                <a:solidFill>
                  <a:srgbClr val="0000FF"/>
                </a:solidFill>
                <a:latin typeface="Calibri" panose="020F0502020204030204" pitchFamily="34" charset="0"/>
                <a:cs typeface="Calibri" panose="020F0502020204030204" pitchFamily="34" charset="0"/>
              </a:rPr>
              <a:t> </a:t>
            </a:r>
            <a:r>
              <a:rPr lang="en-US" dirty="0" err="1" smtClean="0">
                <a:solidFill>
                  <a:srgbClr val="0000FF"/>
                </a:solidFill>
                <a:latin typeface="Calibri" panose="020F0502020204030204" pitchFamily="34" charset="0"/>
                <a:cs typeface="Calibri" panose="020F0502020204030204" pitchFamily="34" charset="0"/>
              </a:rPr>
              <a:t>giác</a:t>
            </a:r>
            <a:r>
              <a:rPr lang="vi-VN" dirty="0" smtClean="0">
                <a:solidFill>
                  <a:srgbClr val="0000FF"/>
                </a:solidFill>
                <a:latin typeface="Calibri" panose="020F0502020204030204" pitchFamily="34" charset="0"/>
                <a:cs typeface="Calibri" panose="020F0502020204030204" pitchFamily="34" charset="0"/>
              </a:rPr>
              <a:t> </a:t>
            </a:r>
            <a:r>
              <a:rPr lang="vi-VN" dirty="0">
                <a:solidFill>
                  <a:srgbClr val="0000FF"/>
                </a:solidFill>
                <a:latin typeface="Calibri" panose="020F0502020204030204" pitchFamily="34" charset="0"/>
                <a:cs typeface="Calibri" panose="020F0502020204030204" pitchFamily="34" charset="0"/>
              </a:rPr>
              <a:t>rất hiệu quả trong việc trộn bột khô, trộn đều, nhanh, dễ sử dụng, việc lắp đặt chiếm ít diện tích</a:t>
            </a:r>
            <a:r>
              <a:rPr lang="vi-VN" dirty="0" smtClean="0">
                <a:solidFill>
                  <a:srgbClr val="0000FF"/>
                </a:solidFill>
                <a:latin typeface="Calibri" panose="020F0502020204030204" pitchFamily="34" charset="0"/>
                <a:cs typeface="Calibri" panose="020F0502020204030204" pitchFamily="34" charset="0"/>
              </a:rPr>
              <a:t>.</a:t>
            </a:r>
            <a:endParaRPr lang="en-US" dirty="0" smtClean="0">
              <a:solidFill>
                <a:srgbClr val="0000FF"/>
              </a:solidFill>
              <a:latin typeface="Calibri" panose="020F0502020204030204" pitchFamily="34" charset="0"/>
              <a:cs typeface="Calibri" panose="020F0502020204030204" pitchFamily="34" charset="0"/>
            </a:endParaRPr>
          </a:p>
          <a:p>
            <a:pPr algn="just"/>
            <a:r>
              <a:rPr lang="vi-VN" dirty="0">
                <a:solidFill>
                  <a:srgbClr val="0000FF"/>
                </a:solidFill>
                <a:latin typeface="Calibri" panose="020F0502020204030204" pitchFamily="34" charset="0"/>
                <a:cs typeface="Calibri" panose="020F0502020204030204" pitchFamily="34" charset="0"/>
              </a:rPr>
              <a:t>Máy này được sử dụng rộng rãi trong thức ăn gia súc, thực phẩm, thuốc bảo vệ thực vật, hóa chất, mỹ phẩm, dược phẩm và các loại phụ gia khác nhau như trộn bột và có thể được sử dụng để thêm một lượng nhỏ chất lỏng trộn bột.</a:t>
            </a:r>
            <a:endParaRPr lang="en-US" dirty="0">
              <a:solidFill>
                <a:srgbClr val="0000FF"/>
              </a:solidFill>
              <a:latin typeface="Calibri" panose="020F0502020204030204" pitchFamily="34" charset="0"/>
              <a:cs typeface="Calibri" panose="020F0502020204030204" pitchFamily="34" charset="0"/>
            </a:endParaRPr>
          </a:p>
        </p:txBody>
      </p:sp>
      <p:sp>
        <p:nvSpPr>
          <p:cNvPr id="11" name="Rectangle 10"/>
          <p:cNvSpPr/>
          <p:nvPr/>
        </p:nvSpPr>
        <p:spPr>
          <a:xfrm>
            <a:off x="0" y="1646872"/>
            <a:ext cx="4572000" cy="1477328"/>
          </a:xfrm>
          <a:prstGeom prst="rect">
            <a:avLst/>
          </a:prstGeom>
        </p:spPr>
        <p:txBody>
          <a:bodyPr>
            <a:spAutoFit/>
          </a:bodyPr>
          <a:lstStyle/>
          <a:p>
            <a:pPr algn="just"/>
            <a:r>
              <a:rPr lang="vi-VN" dirty="0">
                <a:solidFill>
                  <a:srgbClr val="0000FF"/>
                </a:solidFill>
              </a:rPr>
              <a:t>Máy trộn bột hình chữ V được sử dụng để trộn các loại nguyên liệu khô trong các ngành công nghiệp thực phẩm, dược phẩm, trong ngành hóa học và một số ngành công nghiệp khác.</a:t>
            </a:r>
            <a:endParaRPr lang="en-US" dirty="0">
              <a:solidFill>
                <a:srgbClr val="0000FF"/>
              </a:solidFill>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3890" t="13993" r="19750" b="25365"/>
          <a:stretch/>
        </p:blipFill>
        <p:spPr>
          <a:xfrm>
            <a:off x="76201" y="3124200"/>
            <a:ext cx="4419600" cy="3469341"/>
          </a:xfrm>
          <a:prstGeom prst="rect">
            <a:avLst/>
          </a:prstGeom>
        </p:spPr>
      </p:pic>
      <p:sp>
        <p:nvSpPr>
          <p:cNvPr id="8"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13</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2943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1" y="533936"/>
            <a:ext cx="9144001" cy="584775"/>
          </a:xfrm>
          <a:prstGeom prst="rect">
            <a:avLst/>
          </a:prstGeom>
          <a:noFill/>
        </p:spPr>
        <p:txBody>
          <a:bodyPr wrap="square" rtlCol="0">
            <a:spAutoFit/>
          </a:bodyPr>
          <a:lstStyle/>
          <a:p>
            <a:pPr algn="just"/>
            <a:r>
              <a:rPr lang="en-US" sz="3200" b="1" dirty="0" err="1" smtClean="0">
                <a:solidFill>
                  <a:srgbClr val="009900"/>
                </a:solidFill>
              </a:rPr>
              <a:t>Máy</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có</a:t>
            </a:r>
            <a:r>
              <a:rPr lang="en-US" sz="3200" b="1" dirty="0" smtClean="0">
                <a:solidFill>
                  <a:srgbClr val="009900"/>
                </a:solidFill>
              </a:rPr>
              <a:t> </a:t>
            </a:r>
            <a:r>
              <a:rPr lang="en-US" sz="3200" b="1" dirty="0" err="1" smtClean="0">
                <a:solidFill>
                  <a:srgbClr val="009900"/>
                </a:solidFill>
              </a:rPr>
              <a:t>cánh</a:t>
            </a:r>
            <a:endParaRPr lang="en-US" sz="3200" b="1" dirty="0" smtClean="0">
              <a:solidFill>
                <a:srgbClr val="009900"/>
              </a:solidFill>
            </a:endParaRPr>
          </a:p>
        </p:txBody>
      </p:sp>
      <p:pic>
        <p:nvPicPr>
          <p:cNvPr id="5" name="Picture 4"/>
          <p:cNvPicPr>
            <a:picLocks noChangeAspect="1"/>
          </p:cNvPicPr>
          <p:nvPr/>
        </p:nvPicPr>
        <p:blipFill rotWithShape="1">
          <a:blip r:embed="rId2">
            <a:biLevel thresh="50000"/>
            <a:extLst>
              <a:ext uri="{28A0092B-C50C-407E-A947-70E740481C1C}">
                <a14:useLocalDpi xmlns:a14="http://schemas.microsoft.com/office/drawing/2010/main" val="0"/>
              </a:ext>
            </a:extLst>
          </a:blip>
          <a:srcRect b="18924"/>
          <a:stretch/>
        </p:blipFill>
        <p:spPr>
          <a:xfrm>
            <a:off x="8965" y="1143000"/>
            <a:ext cx="6705600" cy="4077472"/>
          </a:xfrm>
          <a:prstGeom prst="rect">
            <a:avLst/>
          </a:prstGeom>
        </p:spPr>
      </p:pic>
      <p:sp>
        <p:nvSpPr>
          <p:cNvPr id="4" name="TextBox 3"/>
          <p:cNvSpPr txBox="1"/>
          <p:nvPr/>
        </p:nvSpPr>
        <p:spPr>
          <a:xfrm>
            <a:off x="6629400" y="1536680"/>
            <a:ext cx="2514600" cy="3416320"/>
          </a:xfrm>
          <a:prstGeom prst="rect">
            <a:avLst/>
          </a:prstGeom>
          <a:noFill/>
        </p:spPr>
        <p:txBody>
          <a:bodyPr wrap="square" rtlCol="0">
            <a:spAutoFit/>
          </a:bodyPr>
          <a:lstStyle/>
          <a:p>
            <a:pPr algn="just"/>
            <a:r>
              <a:rPr lang="en-US" sz="2400" dirty="0" err="1" smtClean="0">
                <a:solidFill>
                  <a:srgbClr val="0000FF"/>
                </a:solidFill>
              </a:rPr>
              <a:t>Cấu</a:t>
            </a:r>
            <a:r>
              <a:rPr lang="en-US" sz="2400" dirty="0" smtClean="0">
                <a:solidFill>
                  <a:srgbClr val="0000FF"/>
                </a:solidFill>
              </a:rPr>
              <a:t> </a:t>
            </a:r>
            <a:r>
              <a:rPr lang="en-US" sz="2400" dirty="0" err="1" smtClean="0">
                <a:solidFill>
                  <a:srgbClr val="0000FF"/>
                </a:solidFill>
              </a:rPr>
              <a:t>tạo</a:t>
            </a:r>
            <a:r>
              <a:rPr lang="en-US" sz="2400" dirty="0" smtClean="0">
                <a:solidFill>
                  <a:srgbClr val="0000FF"/>
                </a:solidFill>
              </a:rPr>
              <a:t>: </a:t>
            </a:r>
            <a:r>
              <a:rPr lang="en-US" sz="2400" dirty="0" err="1" smtClean="0">
                <a:solidFill>
                  <a:srgbClr val="0000FF"/>
                </a:solidFill>
              </a:rPr>
              <a:t>gồm</a:t>
            </a:r>
            <a:r>
              <a:rPr lang="en-US" sz="2400" dirty="0" smtClean="0">
                <a:solidFill>
                  <a:srgbClr val="0000FF"/>
                </a:solidFill>
              </a:rPr>
              <a:t> </a:t>
            </a:r>
            <a:r>
              <a:rPr lang="en-US" sz="2400" dirty="0" err="1" smtClean="0">
                <a:solidFill>
                  <a:srgbClr val="0000FF"/>
                </a:solidFill>
              </a:rPr>
              <a:t>thùng</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có</a:t>
            </a:r>
            <a:r>
              <a:rPr lang="en-US" sz="2400" dirty="0" smtClean="0">
                <a:solidFill>
                  <a:srgbClr val="0000FF"/>
                </a:solidFill>
              </a:rPr>
              <a:t> </a:t>
            </a:r>
            <a:r>
              <a:rPr lang="en-US" sz="2400" dirty="0" err="1" smtClean="0">
                <a:solidFill>
                  <a:srgbClr val="0000FF"/>
                </a:solidFill>
              </a:rPr>
              <a:t>các</a:t>
            </a:r>
            <a:r>
              <a:rPr lang="en-US" sz="2400" dirty="0" smtClean="0">
                <a:solidFill>
                  <a:srgbClr val="0000FF"/>
                </a:solidFill>
              </a:rPr>
              <a:t> </a:t>
            </a:r>
            <a:r>
              <a:rPr lang="en-US" sz="2400" dirty="0" err="1" smtClean="0">
                <a:solidFill>
                  <a:srgbClr val="0000FF"/>
                </a:solidFill>
              </a:rPr>
              <a:t>cánh</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được</a:t>
            </a:r>
            <a:r>
              <a:rPr lang="en-US" sz="2400" dirty="0" smtClean="0">
                <a:solidFill>
                  <a:srgbClr val="0000FF"/>
                </a:solidFill>
              </a:rPr>
              <a:t> </a:t>
            </a:r>
            <a:r>
              <a:rPr lang="en-US" sz="2400" dirty="0" err="1" smtClean="0">
                <a:solidFill>
                  <a:srgbClr val="0000FF"/>
                </a:solidFill>
              </a:rPr>
              <a:t>gắn</a:t>
            </a:r>
            <a:r>
              <a:rPr lang="en-US" sz="2400" dirty="0" smtClean="0">
                <a:solidFill>
                  <a:srgbClr val="0000FF"/>
                </a:solidFill>
              </a:rPr>
              <a:t> </a:t>
            </a:r>
            <a:r>
              <a:rPr lang="en-US" sz="2400" dirty="0" err="1" smtClean="0">
                <a:solidFill>
                  <a:srgbClr val="0000FF"/>
                </a:solidFill>
              </a:rPr>
              <a:t>chặt</a:t>
            </a:r>
            <a:r>
              <a:rPr lang="en-US" sz="2400" dirty="0" smtClean="0">
                <a:solidFill>
                  <a:srgbClr val="0000FF"/>
                </a:solidFill>
              </a:rPr>
              <a:t> </a:t>
            </a:r>
            <a:r>
              <a:rPr lang="en-US" sz="2400" dirty="0" err="1" smtClean="0">
                <a:solidFill>
                  <a:srgbClr val="0000FF"/>
                </a:solidFill>
              </a:rPr>
              <a:t>với</a:t>
            </a:r>
            <a:r>
              <a:rPr lang="en-US" sz="2400" dirty="0" smtClean="0">
                <a:solidFill>
                  <a:srgbClr val="0000FF"/>
                </a:solidFill>
              </a:rPr>
              <a:t> </a:t>
            </a:r>
            <a:r>
              <a:rPr lang="en-US" sz="2400" dirty="0" err="1" smtClean="0">
                <a:solidFill>
                  <a:srgbClr val="0000FF"/>
                </a:solidFill>
              </a:rPr>
              <a:t>trục</a:t>
            </a:r>
            <a:r>
              <a:rPr lang="en-US" sz="2400" dirty="0" smtClean="0">
                <a:solidFill>
                  <a:srgbClr val="0000FF"/>
                </a:solidFill>
              </a:rPr>
              <a:t> quay. </a:t>
            </a:r>
            <a:r>
              <a:rPr lang="en-US" sz="2400" dirty="0" err="1" smtClean="0">
                <a:solidFill>
                  <a:srgbClr val="0000FF"/>
                </a:solidFill>
              </a:rPr>
              <a:t>Khi</a:t>
            </a:r>
            <a:r>
              <a:rPr lang="en-US" sz="2400" dirty="0" smtClean="0">
                <a:solidFill>
                  <a:srgbClr val="0000FF"/>
                </a:solidFill>
              </a:rPr>
              <a:t> </a:t>
            </a:r>
            <a:r>
              <a:rPr lang="en-US" sz="2400" dirty="0" err="1" smtClean="0">
                <a:solidFill>
                  <a:srgbClr val="0000FF"/>
                </a:solidFill>
              </a:rPr>
              <a:t>trục</a:t>
            </a:r>
            <a:r>
              <a:rPr lang="en-US" sz="2400" dirty="0" smtClean="0">
                <a:solidFill>
                  <a:srgbClr val="0000FF"/>
                </a:solidFill>
              </a:rPr>
              <a:t> quay </a:t>
            </a:r>
            <a:r>
              <a:rPr lang="en-US" sz="2400" dirty="0" err="1" smtClean="0">
                <a:solidFill>
                  <a:srgbClr val="0000FF"/>
                </a:solidFill>
              </a:rPr>
              <a:t>các</a:t>
            </a:r>
            <a:r>
              <a:rPr lang="en-US" sz="2400" dirty="0" smtClean="0">
                <a:solidFill>
                  <a:srgbClr val="0000FF"/>
                </a:solidFill>
              </a:rPr>
              <a:t> </a:t>
            </a:r>
            <a:r>
              <a:rPr lang="en-US" sz="2400" dirty="0" err="1" smtClean="0">
                <a:solidFill>
                  <a:srgbClr val="0000FF"/>
                </a:solidFill>
              </a:rPr>
              <a:t>cánh</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sẽ</a:t>
            </a:r>
            <a:r>
              <a:rPr lang="en-US" sz="2400" dirty="0" smtClean="0">
                <a:solidFill>
                  <a:srgbClr val="0000FF"/>
                </a:solidFill>
              </a:rPr>
              <a:t> quay </a:t>
            </a:r>
            <a:r>
              <a:rPr lang="en-US" sz="2400" dirty="0" err="1" smtClean="0">
                <a:solidFill>
                  <a:srgbClr val="0000FF"/>
                </a:solidFill>
              </a:rPr>
              <a:t>và</a:t>
            </a:r>
            <a:r>
              <a:rPr lang="en-US" sz="2400" dirty="0" smtClean="0">
                <a:solidFill>
                  <a:srgbClr val="0000FF"/>
                </a:solidFill>
              </a:rPr>
              <a:t> </a:t>
            </a:r>
            <a:r>
              <a:rPr lang="en-US" sz="2400" dirty="0" err="1" smtClean="0">
                <a:solidFill>
                  <a:srgbClr val="0000FF"/>
                </a:solidFill>
              </a:rPr>
              <a:t>đảo</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vật</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 </a:t>
            </a:r>
            <a:r>
              <a:rPr lang="en-US" sz="2400" dirty="0" err="1" smtClean="0">
                <a:solidFill>
                  <a:srgbClr val="0000FF"/>
                </a:solidFill>
              </a:rPr>
              <a:t>trong</a:t>
            </a:r>
            <a:r>
              <a:rPr lang="en-US" sz="2400" dirty="0" smtClean="0">
                <a:solidFill>
                  <a:srgbClr val="0000FF"/>
                </a:solidFill>
              </a:rPr>
              <a:t> </a:t>
            </a:r>
            <a:r>
              <a:rPr lang="en-US" sz="2400" dirty="0" err="1" smtClean="0">
                <a:solidFill>
                  <a:srgbClr val="0000FF"/>
                </a:solidFill>
              </a:rPr>
              <a:t>thùng</a:t>
            </a:r>
            <a:r>
              <a:rPr lang="en-US" sz="2400" dirty="0" smtClean="0">
                <a:solidFill>
                  <a:srgbClr val="0000FF"/>
                </a:solidFill>
              </a:rPr>
              <a:t>.</a:t>
            </a:r>
          </a:p>
        </p:txBody>
      </p:sp>
      <p:sp>
        <p:nvSpPr>
          <p:cNvPr id="6" name="TextBox 5"/>
          <p:cNvSpPr txBox="1"/>
          <p:nvPr/>
        </p:nvSpPr>
        <p:spPr>
          <a:xfrm>
            <a:off x="0" y="5334000"/>
            <a:ext cx="6703661" cy="830997"/>
          </a:xfrm>
          <a:prstGeom prst="rect">
            <a:avLst/>
          </a:prstGeom>
          <a:noFill/>
        </p:spPr>
        <p:txBody>
          <a:bodyPr wrap="square" rtlCol="0">
            <a:spAutoFit/>
          </a:bodyPr>
          <a:lstStyle/>
          <a:p>
            <a:pPr algn="ctr"/>
            <a:r>
              <a:rPr lang="en-US" sz="2400" b="1" dirty="0">
                <a:solidFill>
                  <a:srgbClr val="0000FF"/>
                </a:solidFill>
              </a:rPr>
              <a:t>a) </a:t>
            </a:r>
            <a:r>
              <a:rPr lang="en-US" sz="2400" b="1" dirty="0" err="1">
                <a:solidFill>
                  <a:srgbClr val="0000FF"/>
                </a:solidFill>
              </a:rPr>
              <a:t>Máy</a:t>
            </a:r>
            <a:r>
              <a:rPr lang="en-US" sz="2400" b="1" dirty="0">
                <a:solidFill>
                  <a:srgbClr val="0000FF"/>
                </a:solidFill>
              </a:rPr>
              <a:t> </a:t>
            </a:r>
            <a:r>
              <a:rPr lang="en-US" sz="2400" b="1" dirty="0" err="1">
                <a:solidFill>
                  <a:srgbClr val="0000FF"/>
                </a:solidFill>
              </a:rPr>
              <a:t>trộn</a:t>
            </a:r>
            <a:r>
              <a:rPr lang="en-US" sz="2400" b="1" dirty="0">
                <a:solidFill>
                  <a:srgbClr val="0000FF"/>
                </a:solidFill>
              </a:rPr>
              <a:t> </a:t>
            </a:r>
            <a:r>
              <a:rPr lang="en-US" sz="2400" b="1" dirty="0" err="1">
                <a:solidFill>
                  <a:srgbClr val="0000FF"/>
                </a:solidFill>
              </a:rPr>
              <a:t>có</a:t>
            </a:r>
            <a:r>
              <a:rPr lang="en-US" sz="2400" b="1" dirty="0">
                <a:solidFill>
                  <a:srgbClr val="0000FF"/>
                </a:solidFill>
              </a:rPr>
              <a:t> </a:t>
            </a:r>
            <a:r>
              <a:rPr lang="en-US" sz="2400" b="1" dirty="0" err="1">
                <a:solidFill>
                  <a:srgbClr val="0000FF"/>
                </a:solidFill>
              </a:rPr>
              <a:t>cánh</a:t>
            </a:r>
            <a:r>
              <a:rPr lang="en-US" sz="2400" b="1" dirty="0">
                <a:solidFill>
                  <a:srgbClr val="0000FF"/>
                </a:solidFill>
              </a:rPr>
              <a:t> </a:t>
            </a:r>
            <a:r>
              <a:rPr lang="en-US" sz="2400" b="1" dirty="0" err="1">
                <a:solidFill>
                  <a:srgbClr val="0000FF"/>
                </a:solidFill>
              </a:rPr>
              <a:t>liền</a:t>
            </a:r>
            <a:r>
              <a:rPr lang="en-US" sz="2400" b="1" dirty="0">
                <a:solidFill>
                  <a:srgbClr val="0000FF"/>
                </a:solidFill>
              </a:rPr>
              <a:t>; b) </a:t>
            </a:r>
            <a:r>
              <a:rPr lang="en-US" sz="2400" b="1" dirty="0" err="1">
                <a:solidFill>
                  <a:srgbClr val="0000FF"/>
                </a:solidFill>
              </a:rPr>
              <a:t>Máy</a:t>
            </a:r>
            <a:r>
              <a:rPr lang="en-US" sz="2400" b="1" dirty="0">
                <a:solidFill>
                  <a:srgbClr val="0000FF"/>
                </a:solidFill>
              </a:rPr>
              <a:t> </a:t>
            </a:r>
            <a:r>
              <a:rPr lang="en-US" sz="2400" b="1" dirty="0" err="1">
                <a:solidFill>
                  <a:srgbClr val="0000FF"/>
                </a:solidFill>
              </a:rPr>
              <a:t>trộn</a:t>
            </a:r>
            <a:r>
              <a:rPr lang="en-US" sz="2400" b="1" dirty="0">
                <a:solidFill>
                  <a:srgbClr val="0000FF"/>
                </a:solidFill>
              </a:rPr>
              <a:t> </a:t>
            </a:r>
            <a:r>
              <a:rPr lang="en-US" sz="2400" b="1" dirty="0" err="1">
                <a:solidFill>
                  <a:srgbClr val="0000FF"/>
                </a:solidFill>
              </a:rPr>
              <a:t>có</a:t>
            </a:r>
            <a:r>
              <a:rPr lang="en-US" sz="2400" b="1" dirty="0">
                <a:solidFill>
                  <a:srgbClr val="0000FF"/>
                </a:solidFill>
              </a:rPr>
              <a:t> </a:t>
            </a:r>
            <a:r>
              <a:rPr lang="en-US" sz="2400" b="1" dirty="0" err="1">
                <a:solidFill>
                  <a:srgbClr val="0000FF"/>
                </a:solidFill>
              </a:rPr>
              <a:t>cánh</a:t>
            </a:r>
            <a:r>
              <a:rPr lang="en-US" sz="2400" b="1" dirty="0">
                <a:solidFill>
                  <a:srgbClr val="0000FF"/>
                </a:solidFill>
              </a:rPr>
              <a:t> </a:t>
            </a:r>
            <a:r>
              <a:rPr lang="en-US" sz="2400" b="1" dirty="0" err="1">
                <a:solidFill>
                  <a:srgbClr val="0000FF"/>
                </a:solidFill>
              </a:rPr>
              <a:t>rời</a:t>
            </a:r>
            <a:endParaRPr lang="en-US" sz="2400" b="1" dirty="0">
              <a:solidFill>
                <a:srgbClr val="0000FF"/>
              </a:solidFill>
            </a:endParaRPr>
          </a:p>
          <a:p>
            <a:pPr algn="ctr"/>
            <a:r>
              <a:rPr lang="en-US" sz="2400" b="1" dirty="0" err="1" smtClean="0">
                <a:solidFill>
                  <a:srgbClr val="0000FF"/>
                </a:solidFill>
              </a:rPr>
              <a:t>Hình</a:t>
            </a:r>
            <a:r>
              <a:rPr lang="en-US" sz="2400" b="1" dirty="0" smtClean="0">
                <a:solidFill>
                  <a:srgbClr val="0000FF"/>
                </a:solidFill>
              </a:rPr>
              <a:t>: </a:t>
            </a:r>
            <a:r>
              <a:rPr lang="en-US" sz="2400" b="1" dirty="0" err="1" smtClean="0">
                <a:solidFill>
                  <a:srgbClr val="0000FF"/>
                </a:solidFill>
              </a:rPr>
              <a:t>Cánh</a:t>
            </a:r>
            <a:r>
              <a:rPr lang="en-US" sz="2400" b="1" dirty="0" smtClean="0">
                <a:solidFill>
                  <a:srgbClr val="0000FF"/>
                </a:solidFill>
              </a:rPr>
              <a:t> </a:t>
            </a:r>
            <a:r>
              <a:rPr lang="en-US" sz="2400" b="1" dirty="0" err="1" smtClean="0">
                <a:solidFill>
                  <a:srgbClr val="0000FF"/>
                </a:solidFill>
              </a:rPr>
              <a:t>trong</a:t>
            </a:r>
            <a:r>
              <a:rPr lang="en-US" sz="2400" b="1" dirty="0" smtClean="0">
                <a:solidFill>
                  <a:srgbClr val="0000FF"/>
                </a:solidFill>
              </a:rPr>
              <a:t> </a:t>
            </a:r>
            <a:r>
              <a:rPr lang="en-US" sz="2400" b="1" dirty="0" err="1" smtClean="0">
                <a:solidFill>
                  <a:srgbClr val="0000FF"/>
                </a:solidFill>
              </a:rPr>
              <a:t>thùng</a:t>
            </a:r>
            <a:r>
              <a:rPr lang="en-US" sz="2400" b="1" dirty="0" smtClean="0">
                <a:solidFill>
                  <a:srgbClr val="0000FF"/>
                </a:solidFill>
              </a:rPr>
              <a:t> </a:t>
            </a:r>
            <a:r>
              <a:rPr lang="en-US" sz="2400" b="1" dirty="0" err="1" smtClean="0">
                <a:solidFill>
                  <a:srgbClr val="0000FF"/>
                </a:solidFill>
              </a:rPr>
              <a:t>trộn</a:t>
            </a:r>
            <a:r>
              <a:rPr lang="en-US" sz="2400" b="1" dirty="0">
                <a:solidFill>
                  <a:srgbClr val="0000FF"/>
                </a:solidFill>
              </a:rPr>
              <a:t>.</a:t>
            </a:r>
            <a:endParaRPr lang="en-US" sz="2400" b="1" dirty="0" smtClean="0">
              <a:solidFill>
                <a:srgbClr val="0000FF"/>
              </a:solidFill>
            </a:endParaRPr>
          </a:p>
        </p:txBody>
      </p:sp>
      <p:sp>
        <p:nvSpPr>
          <p:cNvPr id="7"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14</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3756191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033" r="2300"/>
          <a:stretch/>
        </p:blipFill>
        <p:spPr>
          <a:xfrm>
            <a:off x="0" y="1219200"/>
            <a:ext cx="4953000" cy="4127500"/>
          </a:xfrm>
          <a:prstGeom prst="rect">
            <a:avLst/>
          </a:prstGeom>
        </p:spPr>
      </p:pic>
      <p:sp>
        <p:nvSpPr>
          <p:cNvPr id="3"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4" name="TextBox 3"/>
          <p:cNvSpPr txBox="1"/>
          <p:nvPr/>
        </p:nvSpPr>
        <p:spPr>
          <a:xfrm>
            <a:off x="-1" y="533936"/>
            <a:ext cx="9144001" cy="584775"/>
          </a:xfrm>
          <a:prstGeom prst="rect">
            <a:avLst/>
          </a:prstGeom>
          <a:noFill/>
        </p:spPr>
        <p:txBody>
          <a:bodyPr wrap="square" rtlCol="0">
            <a:spAutoFit/>
          </a:bodyPr>
          <a:lstStyle/>
          <a:p>
            <a:pPr algn="just"/>
            <a:r>
              <a:rPr lang="en-US" sz="3200" b="1" dirty="0" err="1" smtClean="0">
                <a:solidFill>
                  <a:srgbClr val="009900"/>
                </a:solidFill>
              </a:rPr>
              <a:t>Máy</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có</a:t>
            </a:r>
            <a:r>
              <a:rPr lang="en-US" sz="3200" b="1" dirty="0" smtClean="0">
                <a:solidFill>
                  <a:srgbClr val="009900"/>
                </a:solidFill>
              </a:rPr>
              <a:t> </a:t>
            </a:r>
            <a:r>
              <a:rPr lang="en-US" sz="3200" b="1" dirty="0" err="1" smtClean="0">
                <a:solidFill>
                  <a:srgbClr val="009900"/>
                </a:solidFill>
              </a:rPr>
              <a:t>cánh</a:t>
            </a:r>
            <a:endParaRPr lang="en-US" sz="3200" b="1" dirty="0" smtClean="0">
              <a:solidFill>
                <a:srgbClr val="009900"/>
              </a:solidFill>
            </a:endParaRPr>
          </a:p>
        </p:txBody>
      </p:sp>
      <p:sp>
        <p:nvSpPr>
          <p:cNvPr id="5" name="Rectangle 4"/>
          <p:cNvSpPr/>
          <p:nvPr/>
        </p:nvSpPr>
        <p:spPr>
          <a:xfrm>
            <a:off x="4953000" y="1219200"/>
            <a:ext cx="4191000" cy="2677656"/>
          </a:xfrm>
          <a:prstGeom prst="rect">
            <a:avLst/>
          </a:prstGeom>
        </p:spPr>
        <p:txBody>
          <a:bodyPr wrap="square">
            <a:spAutoFit/>
          </a:bodyPr>
          <a:lstStyle/>
          <a:p>
            <a:pPr algn="just"/>
            <a:r>
              <a:rPr lang="en-US" sz="2400" b="1" dirty="0" err="1" smtClean="0">
                <a:solidFill>
                  <a:srgbClr val="0000FF"/>
                </a:solidFill>
              </a:rPr>
              <a:t>Hoạt</a:t>
            </a:r>
            <a:r>
              <a:rPr lang="en-US" sz="2400" b="1" dirty="0" smtClean="0">
                <a:solidFill>
                  <a:srgbClr val="0000FF"/>
                </a:solidFill>
              </a:rPr>
              <a:t> </a:t>
            </a:r>
            <a:r>
              <a:rPr lang="en-US" sz="2400" b="1" dirty="0" err="1" smtClean="0">
                <a:solidFill>
                  <a:srgbClr val="0000FF"/>
                </a:solidFill>
              </a:rPr>
              <a:t>động</a:t>
            </a:r>
            <a:r>
              <a:rPr lang="en-US" sz="2400" b="1" dirty="0" smtClean="0">
                <a:solidFill>
                  <a:srgbClr val="0000FF"/>
                </a:solidFill>
              </a:rPr>
              <a:t> </a:t>
            </a:r>
            <a:r>
              <a:rPr lang="en-US" sz="2400" b="1" dirty="0" err="1">
                <a:solidFill>
                  <a:srgbClr val="0000FF"/>
                </a:solidFill>
              </a:rPr>
              <a:t>gián</a:t>
            </a:r>
            <a:r>
              <a:rPr lang="en-US" sz="2400" b="1" dirty="0">
                <a:solidFill>
                  <a:srgbClr val="0000FF"/>
                </a:solidFill>
              </a:rPr>
              <a:t> </a:t>
            </a:r>
            <a:r>
              <a:rPr lang="en-US" sz="2400" b="1" dirty="0" err="1">
                <a:solidFill>
                  <a:srgbClr val="0000FF"/>
                </a:solidFill>
              </a:rPr>
              <a:t>đoạn</a:t>
            </a:r>
            <a:r>
              <a:rPr lang="en-US" sz="2400" b="1" dirty="0">
                <a:solidFill>
                  <a:srgbClr val="0000FF"/>
                </a:solidFill>
              </a:rPr>
              <a:t>: </a:t>
            </a:r>
            <a:r>
              <a:rPr lang="en-US" sz="2400" dirty="0" err="1">
                <a:solidFill>
                  <a:srgbClr val="0000FF"/>
                </a:solidFill>
              </a:rPr>
              <a:t>các</a:t>
            </a:r>
            <a:r>
              <a:rPr lang="en-US" sz="2400" dirty="0">
                <a:solidFill>
                  <a:srgbClr val="0000FF"/>
                </a:solidFill>
              </a:rPr>
              <a:t> </a:t>
            </a:r>
            <a:r>
              <a:rPr lang="en-US" sz="2400" dirty="0" err="1">
                <a:solidFill>
                  <a:srgbClr val="0000FF"/>
                </a:solidFill>
              </a:rPr>
              <a:t>cánh</a:t>
            </a:r>
            <a:r>
              <a:rPr lang="en-US" sz="2400" dirty="0">
                <a:solidFill>
                  <a:srgbClr val="0000FF"/>
                </a:solidFill>
              </a:rPr>
              <a:t> </a:t>
            </a:r>
            <a:r>
              <a:rPr lang="en-US" sz="2400" dirty="0" err="1">
                <a:solidFill>
                  <a:srgbClr val="0000FF"/>
                </a:solidFill>
              </a:rPr>
              <a:t>trộn</a:t>
            </a:r>
            <a:r>
              <a:rPr lang="en-US" sz="2400" dirty="0">
                <a:solidFill>
                  <a:srgbClr val="0000FF"/>
                </a:solidFill>
              </a:rPr>
              <a:t> </a:t>
            </a:r>
            <a:r>
              <a:rPr lang="en-US" sz="2400" dirty="0" err="1">
                <a:solidFill>
                  <a:srgbClr val="0000FF"/>
                </a:solidFill>
              </a:rPr>
              <a:t>được</a:t>
            </a:r>
            <a:r>
              <a:rPr lang="en-US" sz="2400" dirty="0">
                <a:solidFill>
                  <a:srgbClr val="0000FF"/>
                </a:solidFill>
              </a:rPr>
              <a:t> </a:t>
            </a:r>
            <a:r>
              <a:rPr lang="en-US" sz="2400" dirty="0" err="1">
                <a:solidFill>
                  <a:srgbClr val="0000FF"/>
                </a:solidFill>
              </a:rPr>
              <a:t>gắn</a:t>
            </a:r>
            <a:r>
              <a:rPr lang="en-US" sz="2400" dirty="0">
                <a:solidFill>
                  <a:srgbClr val="0000FF"/>
                </a:solidFill>
              </a:rPr>
              <a:t> </a:t>
            </a:r>
            <a:r>
              <a:rPr lang="en-US" sz="2400" dirty="0" err="1">
                <a:solidFill>
                  <a:srgbClr val="0000FF"/>
                </a:solidFill>
              </a:rPr>
              <a:t>vuông</a:t>
            </a:r>
            <a:r>
              <a:rPr lang="en-US" sz="2400" dirty="0">
                <a:solidFill>
                  <a:srgbClr val="0000FF"/>
                </a:solidFill>
              </a:rPr>
              <a:t> </a:t>
            </a:r>
            <a:r>
              <a:rPr lang="en-US" sz="2400" dirty="0" err="1">
                <a:solidFill>
                  <a:srgbClr val="0000FF"/>
                </a:solidFill>
              </a:rPr>
              <a:t>góc</a:t>
            </a:r>
            <a:r>
              <a:rPr lang="en-US" sz="2400" dirty="0">
                <a:solidFill>
                  <a:srgbClr val="0000FF"/>
                </a:solidFill>
              </a:rPr>
              <a:t> </a:t>
            </a:r>
            <a:r>
              <a:rPr lang="en-US" sz="2400" dirty="0" err="1">
                <a:solidFill>
                  <a:srgbClr val="0000FF"/>
                </a:solidFill>
              </a:rPr>
              <a:t>với</a:t>
            </a:r>
            <a:r>
              <a:rPr lang="en-US" sz="2400" dirty="0">
                <a:solidFill>
                  <a:srgbClr val="0000FF"/>
                </a:solidFill>
              </a:rPr>
              <a:t> </a:t>
            </a:r>
            <a:r>
              <a:rPr lang="en-US" sz="2400" dirty="0" err="1">
                <a:solidFill>
                  <a:srgbClr val="0000FF"/>
                </a:solidFill>
              </a:rPr>
              <a:t>trục</a:t>
            </a:r>
            <a:r>
              <a:rPr lang="en-US" sz="2400" dirty="0">
                <a:solidFill>
                  <a:srgbClr val="0000FF"/>
                </a:solidFill>
              </a:rPr>
              <a:t> quay.</a:t>
            </a:r>
          </a:p>
          <a:p>
            <a:pPr algn="just"/>
            <a:r>
              <a:rPr lang="en-US" sz="2400" b="1" dirty="0" err="1" smtClean="0">
                <a:solidFill>
                  <a:srgbClr val="0000FF"/>
                </a:solidFill>
              </a:rPr>
              <a:t>Hoạt</a:t>
            </a:r>
            <a:r>
              <a:rPr lang="en-US" sz="2400" b="1" dirty="0" smtClean="0">
                <a:solidFill>
                  <a:srgbClr val="0000FF"/>
                </a:solidFill>
              </a:rPr>
              <a:t> </a:t>
            </a:r>
            <a:r>
              <a:rPr lang="en-US" sz="2400" b="1" dirty="0" err="1" smtClean="0">
                <a:solidFill>
                  <a:srgbClr val="0000FF"/>
                </a:solidFill>
              </a:rPr>
              <a:t>động</a:t>
            </a:r>
            <a:r>
              <a:rPr lang="en-US" sz="2400" b="1" dirty="0" smtClean="0">
                <a:solidFill>
                  <a:srgbClr val="0000FF"/>
                </a:solidFill>
              </a:rPr>
              <a:t> </a:t>
            </a:r>
            <a:r>
              <a:rPr lang="en-US" sz="2400" b="1" dirty="0" err="1">
                <a:solidFill>
                  <a:srgbClr val="0000FF"/>
                </a:solidFill>
              </a:rPr>
              <a:t>liên</a:t>
            </a:r>
            <a:r>
              <a:rPr lang="en-US" sz="2400" b="1" dirty="0">
                <a:solidFill>
                  <a:srgbClr val="0000FF"/>
                </a:solidFill>
              </a:rPr>
              <a:t> </a:t>
            </a:r>
            <a:r>
              <a:rPr lang="en-US" sz="2400" b="1" dirty="0" err="1">
                <a:solidFill>
                  <a:srgbClr val="0000FF"/>
                </a:solidFill>
              </a:rPr>
              <a:t>tục</a:t>
            </a:r>
            <a:r>
              <a:rPr lang="en-US" sz="2400" b="1" dirty="0">
                <a:solidFill>
                  <a:srgbClr val="0000FF"/>
                </a:solidFill>
              </a:rPr>
              <a:t>: </a:t>
            </a:r>
            <a:r>
              <a:rPr lang="en-US" sz="2400" dirty="0" err="1">
                <a:solidFill>
                  <a:srgbClr val="0000FF"/>
                </a:solidFill>
              </a:rPr>
              <a:t>cánh</a:t>
            </a:r>
            <a:r>
              <a:rPr lang="en-US" sz="2400" dirty="0">
                <a:solidFill>
                  <a:srgbClr val="0000FF"/>
                </a:solidFill>
              </a:rPr>
              <a:t> </a:t>
            </a:r>
            <a:r>
              <a:rPr lang="en-US" sz="2400" dirty="0" err="1">
                <a:solidFill>
                  <a:srgbClr val="0000FF"/>
                </a:solidFill>
              </a:rPr>
              <a:t>trộn</a:t>
            </a:r>
            <a:r>
              <a:rPr lang="en-US" sz="2400" dirty="0">
                <a:solidFill>
                  <a:srgbClr val="0000FF"/>
                </a:solidFill>
              </a:rPr>
              <a:t> </a:t>
            </a:r>
            <a:r>
              <a:rPr lang="en-US" sz="2400" dirty="0" err="1">
                <a:solidFill>
                  <a:srgbClr val="0000FF"/>
                </a:solidFill>
              </a:rPr>
              <a:t>được</a:t>
            </a:r>
            <a:r>
              <a:rPr lang="en-US" sz="2400" dirty="0">
                <a:solidFill>
                  <a:srgbClr val="0000FF"/>
                </a:solidFill>
              </a:rPr>
              <a:t> </a:t>
            </a:r>
            <a:r>
              <a:rPr lang="en-US" sz="2400" dirty="0" err="1">
                <a:solidFill>
                  <a:srgbClr val="0000FF"/>
                </a:solidFill>
              </a:rPr>
              <a:t>gắn</a:t>
            </a:r>
            <a:r>
              <a:rPr lang="en-US" sz="2400" dirty="0">
                <a:solidFill>
                  <a:srgbClr val="0000FF"/>
                </a:solidFill>
              </a:rPr>
              <a:t> </a:t>
            </a:r>
            <a:r>
              <a:rPr lang="en-US" sz="2400" dirty="0" err="1">
                <a:solidFill>
                  <a:srgbClr val="0000FF"/>
                </a:solidFill>
              </a:rPr>
              <a:t>với</a:t>
            </a:r>
            <a:r>
              <a:rPr lang="en-US" sz="2400" dirty="0">
                <a:solidFill>
                  <a:srgbClr val="0000FF"/>
                </a:solidFill>
              </a:rPr>
              <a:t> </a:t>
            </a:r>
            <a:r>
              <a:rPr lang="en-US" sz="2400" dirty="0" err="1">
                <a:solidFill>
                  <a:srgbClr val="0000FF"/>
                </a:solidFill>
              </a:rPr>
              <a:t>trục</a:t>
            </a:r>
            <a:r>
              <a:rPr lang="en-US" sz="2400" dirty="0">
                <a:solidFill>
                  <a:srgbClr val="0000FF"/>
                </a:solidFill>
              </a:rPr>
              <a:t> quay </a:t>
            </a:r>
            <a:r>
              <a:rPr lang="en-US" sz="2400" dirty="0" err="1">
                <a:solidFill>
                  <a:srgbClr val="0000FF"/>
                </a:solidFill>
              </a:rPr>
              <a:t>thành</a:t>
            </a:r>
            <a:r>
              <a:rPr lang="en-US" sz="2400" dirty="0">
                <a:solidFill>
                  <a:srgbClr val="0000FF"/>
                </a:solidFill>
              </a:rPr>
              <a:t> </a:t>
            </a:r>
            <a:r>
              <a:rPr lang="en-US" sz="2400" dirty="0" err="1">
                <a:solidFill>
                  <a:srgbClr val="0000FF"/>
                </a:solidFill>
              </a:rPr>
              <a:t>hình</a:t>
            </a:r>
            <a:r>
              <a:rPr lang="en-US" sz="2400" dirty="0">
                <a:solidFill>
                  <a:srgbClr val="0000FF"/>
                </a:solidFill>
              </a:rPr>
              <a:t> </a:t>
            </a:r>
            <a:r>
              <a:rPr lang="en-US" sz="2400" dirty="0" err="1">
                <a:solidFill>
                  <a:srgbClr val="0000FF"/>
                </a:solidFill>
              </a:rPr>
              <a:t>vít</a:t>
            </a:r>
            <a:r>
              <a:rPr lang="en-US" sz="2400" dirty="0">
                <a:solidFill>
                  <a:srgbClr val="0000FF"/>
                </a:solidFill>
              </a:rPr>
              <a:t> </a:t>
            </a:r>
            <a:r>
              <a:rPr lang="en-US" sz="2400" dirty="0" err="1">
                <a:solidFill>
                  <a:srgbClr val="0000FF"/>
                </a:solidFill>
              </a:rPr>
              <a:t>xoắn</a:t>
            </a:r>
            <a:r>
              <a:rPr lang="en-US" sz="2400" dirty="0">
                <a:solidFill>
                  <a:srgbClr val="0000FF"/>
                </a:solidFill>
              </a:rPr>
              <a:t> </a:t>
            </a:r>
            <a:r>
              <a:rPr lang="en-US" sz="2400" dirty="0" err="1">
                <a:solidFill>
                  <a:srgbClr val="0000FF"/>
                </a:solidFill>
              </a:rPr>
              <a:t>để</a:t>
            </a:r>
            <a:r>
              <a:rPr lang="en-US" sz="2400" dirty="0">
                <a:solidFill>
                  <a:srgbClr val="0000FF"/>
                </a:solidFill>
              </a:rPr>
              <a:t> </a:t>
            </a:r>
            <a:r>
              <a:rPr lang="en-US" sz="2400" dirty="0" err="1">
                <a:solidFill>
                  <a:srgbClr val="0000FF"/>
                </a:solidFill>
              </a:rPr>
              <a:t>đẩy</a:t>
            </a:r>
            <a:r>
              <a:rPr lang="en-US" sz="2400" dirty="0">
                <a:solidFill>
                  <a:srgbClr val="0000FF"/>
                </a:solidFill>
              </a:rPr>
              <a:t> </a:t>
            </a:r>
            <a:r>
              <a:rPr lang="en-US" sz="2400" dirty="0" err="1">
                <a:solidFill>
                  <a:srgbClr val="0000FF"/>
                </a:solidFill>
              </a:rPr>
              <a:t>vật</a:t>
            </a:r>
            <a:r>
              <a:rPr lang="en-US" sz="2400" dirty="0">
                <a:solidFill>
                  <a:srgbClr val="0000FF"/>
                </a:solidFill>
              </a:rPr>
              <a:t> </a:t>
            </a:r>
            <a:r>
              <a:rPr lang="en-US" sz="2400" dirty="0" err="1">
                <a:solidFill>
                  <a:srgbClr val="0000FF"/>
                </a:solidFill>
              </a:rPr>
              <a:t>liệu</a:t>
            </a:r>
            <a:r>
              <a:rPr lang="en-US" sz="2400" dirty="0">
                <a:solidFill>
                  <a:srgbClr val="0000FF"/>
                </a:solidFill>
              </a:rPr>
              <a:t> </a:t>
            </a:r>
            <a:r>
              <a:rPr lang="en-US" sz="2400" dirty="0" err="1">
                <a:solidFill>
                  <a:srgbClr val="0000FF"/>
                </a:solidFill>
              </a:rPr>
              <a:t>chuyển</a:t>
            </a:r>
            <a:r>
              <a:rPr lang="en-US" sz="2400" dirty="0">
                <a:solidFill>
                  <a:srgbClr val="0000FF"/>
                </a:solidFill>
              </a:rPr>
              <a:t> </a:t>
            </a:r>
            <a:r>
              <a:rPr lang="en-US" sz="2400" dirty="0" err="1">
                <a:solidFill>
                  <a:srgbClr val="0000FF"/>
                </a:solidFill>
              </a:rPr>
              <a:t>động</a:t>
            </a:r>
            <a:r>
              <a:rPr lang="en-US" sz="2400" dirty="0">
                <a:solidFill>
                  <a:srgbClr val="0000FF"/>
                </a:solidFill>
              </a:rPr>
              <a:t> </a:t>
            </a:r>
            <a:r>
              <a:rPr lang="en-US" sz="2400" dirty="0" err="1">
                <a:solidFill>
                  <a:srgbClr val="0000FF"/>
                </a:solidFill>
              </a:rPr>
              <a:t>khi</a:t>
            </a:r>
            <a:r>
              <a:rPr lang="en-US" sz="2400" dirty="0">
                <a:solidFill>
                  <a:srgbClr val="0000FF"/>
                </a:solidFill>
              </a:rPr>
              <a:t> </a:t>
            </a:r>
            <a:r>
              <a:rPr lang="en-US" sz="2400" dirty="0" err="1">
                <a:solidFill>
                  <a:srgbClr val="0000FF"/>
                </a:solidFill>
              </a:rPr>
              <a:t>trộn</a:t>
            </a:r>
            <a:r>
              <a:rPr lang="en-US" sz="2400" dirty="0">
                <a:solidFill>
                  <a:srgbClr val="0000FF"/>
                </a:solidFill>
              </a:rPr>
              <a:t>.</a:t>
            </a:r>
          </a:p>
        </p:txBody>
      </p:sp>
      <p:sp>
        <p:nvSpPr>
          <p:cNvPr id="6" name="Rectangle 5"/>
          <p:cNvSpPr/>
          <p:nvPr/>
        </p:nvSpPr>
        <p:spPr>
          <a:xfrm>
            <a:off x="2209800" y="5277827"/>
            <a:ext cx="6781800" cy="1569660"/>
          </a:xfrm>
          <a:prstGeom prst="rect">
            <a:avLst/>
          </a:prstGeom>
        </p:spPr>
        <p:txBody>
          <a:bodyPr wrap="square">
            <a:spAutoFit/>
          </a:bodyPr>
          <a:lstStyle/>
          <a:p>
            <a:pPr algn="just"/>
            <a:r>
              <a:rPr lang="vi-VN" sz="2400" dirty="0">
                <a:solidFill>
                  <a:srgbClr val="0000FF"/>
                </a:solidFill>
              </a:rPr>
              <a:t>Máy trộn bằng dao kép được làm bằng Inox thích hợp dùng để trộn các loại bột dạng que ngắn, dạng dính, bột dùng trong các ngành dược, ngành hóa học, thực </a:t>
            </a:r>
            <a:r>
              <a:rPr lang="vi-VN" sz="2400" dirty="0" smtClean="0">
                <a:solidFill>
                  <a:srgbClr val="0000FF"/>
                </a:solidFill>
              </a:rPr>
              <a:t>phẩm</a:t>
            </a:r>
            <a:r>
              <a:rPr lang="en-US" sz="2400" dirty="0" smtClean="0">
                <a:solidFill>
                  <a:srgbClr val="0000FF"/>
                </a:solidFill>
              </a:rPr>
              <a:t>…</a:t>
            </a:r>
            <a:endParaRPr lang="en-US" sz="2400" dirty="0">
              <a:solidFill>
                <a:srgbClr val="0000FF"/>
              </a:solidFill>
            </a:endParaRPr>
          </a:p>
        </p:txBody>
      </p:sp>
      <p:sp>
        <p:nvSpPr>
          <p:cNvPr id="7" name="Rectangle 6"/>
          <p:cNvSpPr/>
          <p:nvPr/>
        </p:nvSpPr>
        <p:spPr>
          <a:xfrm>
            <a:off x="1524000" y="4335626"/>
            <a:ext cx="2382255" cy="369332"/>
          </a:xfrm>
          <a:prstGeom prst="rect">
            <a:avLst/>
          </a:prstGeom>
        </p:spPr>
        <p:txBody>
          <a:bodyPr wrap="none">
            <a:spAutoFit/>
          </a:bodyPr>
          <a:lstStyle/>
          <a:p>
            <a:r>
              <a:rPr lang="en-US" b="1" dirty="0" err="1">
                <a:solidFill>
                  <a:srgbClr val="FF6600"/>
                </a:solidFill>
              </a:rPr>
              <a:t>Máy</a:t>
            </a:r>
            <a:r>
              <a:rPr lang="en-US" b="1" dirty="0">
                <a:solidFill>
                  <a:srgbClr val="FF6600"/>
                </a:solidFill>
              </a:rPr>
              <a:t> </a:t>
            </a:r>
            <a:r>
              <a:rPr lang="en-US" b="1" dirty="0" err="1">
                <a:solidFill>
                  <a:srgbClr val="FF6600"/>
                </a:solidFill>
              </a:rPr>
              <a:t>trộn</a:t>
            </a:r>
            <a:r>
              <a:rPr lang="en-US" b="1" dirty="0">
                <a:solidFill>
                  <a:srgbClr val="FF6600"/>
                </a:solidFill>
              </a:rPr>
              <a:t> </a:t>
            </a:r>
            <a:r>
              <a:rPr lang="en-US" b="1" dirty="0" err="1">
                <a:solidFill>
                  <a:srgbClr val="FF6600"/>
                </a:solidFill>
              </a:rPr>
              <a:t>bột</a:t>
            </a:r>
            <a:r>
              <a:rPr lang="en-US" b="1" dirty="0">
                <a:solidFill>
                  <a:srgbClr val="FF6600"/>
                </a:solidFill>
              </a:rPr>
              <a:t> WSH-150</a:t>
            </a:r>
            <a:endParaRPr lang="en-US" dirty="0">
              <a:solidFill>
                <a:srgbClr val="FF6600"/>
              </a:solidFill>
            </a:endParaRPr>
          </a:p>
        </p:txBody>
      </p:sp>
      <p:sp>
        <p:nvSpPr>
          <p:cNvPr id="8"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15</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8303621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biLevel thresh="50000"/>
            <a:extLst>
              <a:ext uri="{28A0092B-C50C-407E-A947-70E740481C1C}">
                <a14:useLocalDpi xmlns:a14="http://schemas.microsoft.com/office/drawing/2010/main" val="0"/>
              </a:ext>
            </a:extLst>
          </a:blip>
          <a:srcRect l="16250" r="9688" b="2500"/>
          <a:stretch/>
        </p:blipFill>
        <p:spPr>
          <a:xfrm>
            <a:off x="3886199" y="1143000"/>
            <a:ext cx="5257800" cy="5191246"/>
          </a:xfrm>
          <a:prstGeom prst="rect">
            <a:avLst/>
          </a:prstGeom>
        </p:spPr>
      </p:pic>
      <p:sp>
        <p:nvSpPr>
          <p:cNvPr id="3"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4" name="TextBox 3"/>
          <p:cNvSpPr txBox="1"/>
          <p:nvPr/>
        </p:nvSpPr>
        <p:spPr>
          <a:xfrm>
            <a:off x="-1" y="533936"/>
            <a:ext cx="9144001" cy="584775"/>
          </a:xfrm>
          <a:prstGeom prst="rect">
            <a:avLst/>
          </a:prstGeom>
          <a:noFill/>
        </p:spPr>
        <p:txBody>
          <a:bodyPr wrap="square" rtlCol="0">
            <a:spAutoFit/>
          </a:bodyPr>
          <a:lstStyle/>
          <a:p>
            <a:pPr algn="just"/>
            <a:r>
              <a:rPr lang="en-US" sz="3200" b="1" dirty="0" err="1" smtClean="0">
                <a:solidFill>
                  <a:srgbClr val="009900"/>
                </a:solidFill>
              </a:rPr>
              <a:t>Máy</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vít</a:t>
            </a:r>
            <a:r>
              <a:rPr lang="en-US" sz="3200" b="1" dirty="0" smtClean="0">
                <a:solidFill>
                  <a:srgbClr val="009900"/>
                </a:solidFill>
              </a:rPr>
              <a:t> </a:t>
            </a:r>
            <a:r>
              <a:rPr lang="en-US" sz="3200" b="1" dirty="0" err="1" smtClean="0">
                <a:solidFill>
                  <a:srgbClr val="009900"/>
                </a:solidFill>
              </a:rPr>
              <a:t>tải</a:t>
            </a:r>
            <a:endParaRPr lang="en-US" sz="3200" b="1" dirty="0" smtClean="0">
              <a:solidFill>
                <a:srgbClr val="009900"/>
              </a:solidFill>
            </a:endParaRPr>
          </a:p>
        </p:txBody>
      </p:sp>
      <p:sp>
        <p:nvSpPr>
          <p:cNvPr id="5" name="TextBox 4"/>
          <p:cNvSpPr txBox="1"/>
          <p:nvPr/>
        </p:nvSpPr>
        <p:spPr>
          <a:xfrm>
            <a:off x="0" y="1144930"/>
            <a:ext cx="3886199" cy="4893647"/>
          </a:xfrm>
          <a:prstGeom prst="rect">
            <a:avLst/>
          </a:prstGeom>
          <a:noFill/>
        </p:spPr>
        <p:txBody>
          <a:bodyPr wrap="square" rtlCol="0">
            <a:spAutoFit/>
          </a:bodyPr>
          <a:lstStyle/>
          <a:p>
            <a:pPr algn="just"/>
            <a:r>
              <a:rPr lang="en-US" sz="2400" b="1" dirty="0" err="1" smtClean="0">
                <a:solidFill>
                  <a:srgbClr val="FF6600"/>
                </a:solidFill>
              </a:rPr>
              <a:t>Cấu</a:t>
            </a:r>
            <a:r>
              <a:rPr lang="en-US" sz="2400" b="1" dirty="0" smtClean="0">
                <a:solidFill>
                  <a:srgbClr val="FF6600"/>
                </a:solidFill>
              </a:rPr>
              <a:t> </a:t>
            </a:r>
            <a:r>
              <a:rPr lang="en-US" sz="2400" b="1" dirty="0" err="1" smtClean="0">
                <a:solidFill>
                  <a:srgbClr val="FF6600"/>
                </a:solidFill>
              </a:rPr>
              <a:t>tạo</a:t>
            </a:r>
            <a:r>
              <a:rPr lang="en-US" sz="2400" b="1" dirty="0" smtClean="0">
                <a:solidFill>
                  <a:srgbClr val="FF6600"/>
                </a:solidFill>
              </a:rPr>
              <a:t>: </a:t>
            </a:r>
            <a:r>
              <a:rPr lang="en-US" sz="2400" dirty="0" err="1" smtClean="0">
                <a:solidFill>
                  <a:srgbClr val="0000FF"/>
                </a:solidFill>
              </a:rPr>
              <a:t>giống</a:t>
            </a:r>
            <a:r>
              <a:rPr lang="en-US" sz="2400" dirty="0" smtClean="0">
                <a:solidFill>
                  <a:srgbClr val="0000FF"/>
                </a:solidFill>
              </a:rPr>
              <a:t> </a:t>
            </a:r>
            <a:r>
              <a:rPr lang="en-US" sz="2400" dirty="0" err="1" smtClean="0">
                <a:solidFill>
                  <a:srgbClr val="0000FF"/>
                </a:solidFill>
              </a:rPr>
              <a:t>máy</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cánh</a:t>
            </a:r>
            <a:r>
              <a:rPr lang="en-US" sz="2400" dirty="0" smtClean="0">
                <a:solidFill>
                  <a:srgbClr val="0000FF"/>
                </a:solidFill>
              </a:rPr>
              <a:t>, </a:t>
            </a:r>
            <a:r>
              <a:rPr lang="en-US" sz="2400" dirty="0" err="1" smtClean="0">
                <a:solidFill>
                  <a:srgbClr val="0000FF"/>
                </a:solidFill>
              </a:rPr>
              <a:t>khác</a:t>
            </a:r>
            <a:r>
              <a:rPr lang="en-US" sz="2400" dirty="0" smtClean="0">
                <a:solidFill>
                  <a:srgbClr val="0000FF"/>
                </a:solidFill>
              </a:rPr>
              <a:t> </a:t>
            </a:r>
            <a:r>
              <a:rPr lang="en-US" sz="2400" dirty="0" err="1" smtClean="0">
                <a:solidFill>
                  <a:srgbClr val="0000FF"/>
                </a:solidFill>
              </a:rPr>
              <a:t>là</a:t>
            </a:r>
            <a:r>
              <a:rPr lang="en-US" sz="2400" dirty="0" smtClean="0">
                <a:solidFill>
                  <a:srgbClr val="0000FF"/>
                </a:solidFill>
              </a:rPr>
              <a:t> </a:t>
            </a:r>
            <a:r>
              <a:rPr lang="en-US" sz="2400" dirty="0" err="1" smtClean="0">
                <a:solidFill>
                  <a:srgbClr val="0000FF"/>
                </a:solidFill>
              </a:rPr>
              <a:t>cánh</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được</a:t>
            </a:r>
            <a:r>
              <a:rPr lang="en-US" sz="2400" dirty="0" smtClean="0">
                <a:solidFill>
                  <a:srgbClr val="0000FF"/>
                </a:solidFill>
              </a:rPr>
              <a:t> </a:t>
            </a:r>
            <a:r>
              <a:rPr lang="en-US" sz="2400" dirty="0" err="1" smtClean="0">
                <a:solidFill>
                  <a:srgbClr val="0000FF"/>
                </a:solidFill>
              </a:rPr>
              <a:t>làm</a:t>
            </a:r>
            <a:r>
              <a:rPr lang="en-US" sz="2400" dirty="0" smtClean="0">
                <a:solidFill>
                  <a:srgbClr val="0000FF"/>
                </a:solidFill>
              </a:rPr>
              <a:t> </a:t>
            </a:r>
            <a:r>
              <a:rPr lang="en-US" sz="2400" dirty="0" err="1" smtClean="0">
                <a:solidFill>
                  <a:srgbClr val="0000FF"/>
                </a:solidFill>
              </a:rPr>
              <a:t>dưới</a:t>
            </a:r>
            <a:r>
              <a:rPr lang="en-US" sz="2400" dirty="0" smtClean="0">
                <a:solidFill>
                  <a:srgbClr val="0000FF"/>
                </a:solidFill>
              </a:rPr>
              <a:t> </a:t>
            </a:r>
            <a:r>
              <a:rPr lang="en-US" sz="2400" dirty="0" err="1" smtClean="0">
                <a:solidFill>
                  <a:srgbClr val="0000FF"/>
                </a:solidFill>
              </a:rPr>
              <a:t>dạng</a:t>
            </a:r>
            <a:r>
              <a:rPr lang="en-US" sz="2400" dirty="0" smtClean="0">
                <a:solidFill>
                  <a:srgbClr val="0000FF"/>
                </a:solidFill>
              </a:rPr>
              <a:t> </a:t>
            </a:r>
            <a:r>
              <a:rPr lang="en-US" sz="2400" dirty="0" err="1" smtClean="0">
                <a:solidFill>
                  <a:srgbClr val="0000FF"/>
                </a:solidFill>
              </a:rPr>
              <a:t>vít</a:t>
            </a:r>
            <a:r>
              <a:rPr lang="en-US" sz="2400" dirty="0" smtClean="0">
                <a:solidFill>
                  <a:srgbClr val="0000FF"/>
                </a:solidFill>
              </a:rPr>
              <a:t> </a:t>
            </a:r>
            <a:r>
              <a:rPr lang="en-US" sz="2400" dirty="0" err="1" smtClean="0">
                <a:solidFill>
                  <a:srgbClr val="0000FF"/>
                </a:solidFill>
              </a:rPr>
              <a:t>tải</a:t>
            </a:r>
            <a:r>
              <a:rPr lang="en-US" sz="2400" dirty="0" smtClean="0">
                <a:solidFill>
                  <a:srgbClr val="0000FF"/>
                </a:solidFill>
              </a:rPr>
              <a:t>.</a:t>
            </a:r>
          </a:p>
          <a:p>
            <a:pPr algn="just"/>
            <a:r>
              <a:rPr lang="en-US" sz="2400" b="1" dirty="0" err="1" smtClean="0">
                <a:solidFill>
                  <a:srgbClr val="009900"/>
                </a:solidFill>
              </a:rPr>
              <a:t>Phân</a:t>
            </a:r>
            <a:r>
              <a:rPr lang="en-US" sz="2400" b="1" dirty="0" smtClean="0">
                <a:solidFill>
                  <a:srgbClr val="009900"/>
                </a:solidFill>
              </a:rPr>
              <a:t> </a:t>
            </a:r>
            <a:r>
              <a:rPr lang="en-US" sz="2400" b="1" dirty="0" err="1" smtClean="0">
                <a:solidFill>
                  <a:srgbClr val="009900"/>
                </a:solidFill>
              </a:rPr>
              <a:t>loại</a:t>
            </a:r>
            <a:r>
              <a:rPr lang="en-US" sz="2400" b="1" dirty="0" smtClean="0">
                <a:solidFill>
                  <a:srgbClr val="009900"/>
                </a:solidFill>
              </a:rPr>
              <a:t>: </a:t>
            </a:r>
          </a:p>
          <a:p>
            <a:pPr marL="342900" indent="-342900" algn="just">
              <a:buFont typeface="Wingdings" panose="05000000000000000000" pitchFamily="2" charset="2"/>
              <a:buChar char="§"/>
            </a:pPr>
            <a:r>
              <a:rPr lang="en-US" sz="2400" dirty="0" err="1" smtClean="0">
                <a:solidFill>
                  <a:srgbClr val="0000FF"/>
                </a:solidFill>
              </a:rPr>
              <a:t>Máy</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vít</a:t>
            </a:r>
            <a:r>
              <a:rPr lang="en-US" sz="2400" dirty="0" smtClean="0">
                <a:solidFill>
                  <a:srgbClr val="0000FF"/>
                </a:solidFill>
              </a:rPr>
              <a:t> </a:t>
            </a:r>
            <a:r>
              <a:rPr lang="en-US" sz="2400" dirty="0" err="1" smtClean="0">
                <a:solidFill>
                  <a:srgbClr val="0000FF"/>
                </a:solidFill>
              </a:rPr>
              <a:t>tải</a:t>
            </a:r>
            <a:r>
              <a:rPr lang="en-US" sz="2400" dirty="0" smtClean="0">
                <a:solidFill>
                  <a:srgbClr val="0000FF"/>
                </a:solidFill>
              </a:rPr>
              <a:t> </a:t>
            </a:r>
            <a:r>
              <a:rPr lang="en-US" sz="2400" dirty="0" err="1" smtClean="0">
                <a:solidFill>
                  <a:srgbClr val="0000FF"/>
                </a:solidFill>
              </a:rPr>
              <a:t>nằm</a:t>
            </a:r>
            <a:r>
              <a:rPr lang="en-US" sz="2400" dirty="0" smtClean="0">
                <a:solidFill>
                  <a:srgbClr val="0000FF"/>
                </a:solidFill>
              </a:rPr>
              <a:t> </a:t>
            </a:r>
            <a:r>
              <a:rPr lang="en-US" sz="2400" dirty="0" err="1" smtClean="0">
                <a:solidFill>
                  <a:srgbClr val="0000FF"/>
                </a:solidFill>
              </a:rPr>
              <a:t>ngang</a:t>
            </a:r>
            <a:endParaRPr lang="en-US" sz="2400" dirty="0" smtClean="0">
              <a:solidFill>
                <a:srgbClr val="0000FF"/>
              </a:solidFill>
            </a:endParaRPr>
          </a:p>
          <a:p>
            <a:pPr marL="342900" indent="-342900" algn="just">
              <a:buFont typeface="Wingdings" panose="05000000000000000000" pitchFamily="2" charset="2"/>
              <a:buChar char="§"/>
            </a:pPr>
            <a:r>
              <a:rPr lang="en-US" sz="2400" dirty="0" err="1" smtClean="0">
                <a:solidFill>
                  <a:srgbClr val="0000FF"/>
                </a:solidFill>
              </a:rPr>
              <a:t>Máy</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vít</a:t>
            </a:r>
            <a:r>
              <a:rPr lang="en-US" sz="2400" dirty="0" smtClean="0">
                <a:solidFill>
                  <a:srgbClr val="0000FF"/>
                </a:solidFill>
              </a:rPr>
              <a:t> </a:t>
            </a:r>
            <a:r>
              <a:rPr lang="en-US" sz="2400" dirty="0" err="1" smtClean="0">
                <a:solidFill>
                  <a:srgbClr val="0000FF"/>
                </a:solidFill>
              </a:rPr>
              <a:t>tải</a:t>
            </a:r>
            <a:r>
              <a:rPr lang="en-US" sz="2400" dirty="0" smtClean="0">
                <a:solidFill>
                  <a:srgbClr val="0000FF"/>
                </a:solidFill>
              </a:rPr>
              <a:t> </a:t>
            </a:r>
            <a:r>
              <a:rPr lang="en-US" sz="2400" dirty="0" err="1" smtClean="0">
                <a:solidFill>
                  <a:srgbClr val="0000FF"/>
                </a:solidFill>
              </a:rPr>
              <a:t>nằm</a:t>
            </a:r>
            <a:r>
              <a:rPr lang="en-US" sz="2400" dirty="0" smtClean="0">
                <a:solidFill>
                  <a:srgbClr val="0000FF"/>
                </a:solidFill>
              </a:rPr>
              <a:t> </a:t>
            </a:r>
            <a:r>
              <a:rPr lang="en-US" sz="2400" dirty="0" err="1" smtClean="0">
                <a:solidFill>
                  <a:srgbClr val="0000FF"/>
                </a:solidFill>
              </a:rPr>
              <a:t>đứng</a:t>
            </a:r>
            <a:endParaRPr lang="en-US" sz="2400" dirty="0" smtClean="0">
              <a:solidFill>
                <a:srgbClr val="0000FF"/>
              </a:solidFill>
            </a:endParaRPr>
          </a:p>
          <a:p>
            <a:pPr marL="342900" indent="-342900" algn="just">
              <a:buFont typeface="Wingdings" panose="05000000000000000000" pitchFamily="2" charset="2"/>
              <a:buChar char="§"/>
            </a:pPr>
            <a:r>
              <a:rPr lang="en-US" sz="2400" dirty="0" err="1" smtClean="0">
                <a:solidFill>
                  <a:srgbClr val="0000FF"/>
                </a:solidFill>
              </a:rPr>
              <a:t>Máy</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vít</a:t>
            </a:r>
            <a:r>
              <a:rPr lang="en-US" sz="2400" dirty="0" smtClean="0">
                <a:solidFill>
                  <a:srgbClr val="0000FF"/>
                </a:solidFill>
              </a:rPr>
              <a:t> </a:t>
            </a:r>
            <a:r>
              <a:rPr lang="en-US" sz="2400" dirty="0" err="1" smtClean="0">
                <a:solidFill>
                  <a:srgbClr val="0000FF"/>
                </a:solidFill>
              </a:rPr>
              <a:t>xoắn</a:t>
            </a:r>
            <a:r>
              <a:rPr lang="en-US" sz="2400" dirty="0" smtClean="0">
                <a:solidFill>
                  <a:srgbClr val="0000FF"/>
                </a:solidFill>
              </a:rPr>
              <a:t> </a:t>
            </a:r>
            <a:r>
              <a:rPr lang="en-US" sz="2400" dirty="0" err="1" smtClean="0">
                <a:solidFill>
                  <a:srgbClr val="0000FF"/>
                </a:solidFill>
              </a:rPr>
              <a:t>nằm</a:t>
            </a:r>
            <a:r>
              <a:rPr lang="en-US" sz="2400" dirty="0" smtClean="0">
                <a:solidFill>
                  <a:srgbClr val="0000FF"/>
                </a:solidFill>
              </a:rPr>
              <a:t> </a:t>
            </a:r>
            <a:r>
              <a:rPr lang="en-US" sz="2400" dirty="0" err="1" smtClean="0">
                <a:solidFill>
                  <a:srgbClr val="0000FF"/>
                </a:solidFill>
              </a:rPr>
              <a:t>nghiêng</a:t>
            </a:r>
            <a:endParaRPr lang="en-US" sz="2400" dirty="0" smtClean="0">
              <a:solidFill>
                <a:srgbClr val="0000FF"/>
              </a:solidFill>
            </a:endParaRPr>
          </a:p>
          <a:p>
            <a:pPr algn="just"/>
            <a:r>
              <a:rPr lang="en-US" sz="2400" b="1" dirty="0" err="1" smtClean="0">
                <a:solidFill>
                  <a:srgbClr val="FF0000"/>
                </a:solidFill>
              </a:rPr>
              <a:t>Ứng</a:t>
            </a:r>
            <a:r>
              <a:rPr lang="en-US" sz="2400" b="1" dirty="0" smtClean="0">
                <a:solidFill>
                  <a:srgbClr val="FF0000"/>
                </a:solidFill>
              </a:rPr>
              <a:t> </a:t>
            </a:r>
            <a:r>
              <a:rPr lang="en-US" sz="2400" b="1" dirty="0" err="1" smtClean="0">
                <a:solidFill>
                  <a:srgbClr val="FF0000"/>
                </a:solidFill>
              </a:rPr>
              <a:t>dụng</a:t>
            </a:r>
            <a:r>
              <a:rPr lang="en-US" sz="2400" b="1" dirty="0" smtClean="0">
                <a:solidFill>
                  <a:srgbClr val="FF0000"/>
                </a:solidFill>
              </a:rPr>
              <a:t>: </a:t>
            </a:r>
            <a:r>
              <a:rPr lang="en-US" sz="2400" dirty="0" err="1" smtClean="0">
                <a:solidFill>
                  <a:srgbClr val="0000FF"/>
                </a:solidFill>
              </a:rPr>
              <a:t>nhiều</a:t>
            </a:r>
            <a:r>
              <a:rPr lang="en-US" sz="2400" dirty="0" smtClean="0">
                <a:solidFill>
                  <a:srgbClr val="0000FF"/>
                </a:solidFill>
              </a:rPr>
              <a:t> </a:t>
            </a:r>
            <a:r>
              <a:rPr lang="en-US" sz="2400" dirty="0" err="1" smtClean="0">
                <a:solidFill>
                  <a:srgbClr val="0000FF"/>
                </a:solidFill>
              </a:rPr>
              <a:t>trong</a:t>
            </a:r>
            <a:r>
              <a:rPr lang="en-US" sz="2400" dirty="0" smtClean="0">
                <a:solidFill>
                  <a:srgbClr val="0000FF"/>
                </a:solidFill>
              </a:rPr>
              <a:t> </a:t>
            </a:r>
            <a:r>
              <a:rPr lang="en-US" sz="2400" dirty="0" err="1" smtClean="0">
                <a:solidFill>
                  <a:srgbClr val="0000FF"/>
                </a:solidFill>
              </a:rPr>
              <a:t>trường</a:t>
            </a:r>
            <a:r>
              <a:rPr lang="en-US" sz="2400" dirty="0" smtClean="0">
                <a:solidFill>
                  <a:srgbClr val="0000FF"/>
                </a:solidFill>
              </a:rPr>
              <a:t> </a:t>
            </a:r>
            <a:r>
              <a:rPr lang="en-US" sz="2400" dirty="0" err="1" smtClean="0">
                <a:solidFill>
                  <a:srgbClr val="0000FF"/>
                </a:solidFill>
              </a:rPr>
              <a:t>hợp</a:t>
            </a:r>
            <a:r>
              <a:rPr lang="en-US" sz="2400" dirty="0" smtClean="0">
                <a:solidFill>
                  <a:srgbClr val="0000FF"/>
                </a:solidFill>
              </a:rPr>
              <a:t> </a:t>
            </a:r>
            <a:r>
              <a:rPr lang="en-US" sz="2400" dirty="0" err="1" smtClean="0">
                <a:solidFill>
                  <a:srgbClr val="0000FF"/>
                </a:solidFill>
              </a:rPr>
              <a:t>hỗn</a:t>
            </a:r>
            <a:r>
              <a:rPr lang="en-US" sz="2400" dirty="0" smtClean="0">
                <a:solidFill>
                  <a:srgbClr val="0000FF"/>
                </a:solidFill>
              </a:rPr>
              <a:t> </a:t>
            </a:r>
            <a:r>
              <a:rPr lang="en-US" sz="2400" dirty="0" err="1" smtClean="0">
                <a:solidFill>
                  <a:srgbClr val="0000FF"/>
                </a:solidFill>
              </a:rPr>
              <a:t>hợp</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cần</a:t>
            </a:r>
            <a:r>
              <a:rPr lang="en-US" sz="2400" dirty="0" smtClean="0">
                <a:solidFill>
                  <a:srgbClr val="0000FF"/>
                </a:solidFill>
              </a:rPr>
              <a:t> </a:t>
            </a:r>
            <a:r>
              <a:rPr lang="en-US" sz="2400" dirty="0" err="1" smtClean="0">
                <a:solidFill>
                  <a:srgbClr val="0000FF"/>
                </a:solidFill>
              </a:rPr>
              <a:t>được</a:t>
            </a:r>
            <a:r>
              <a:rPr lang="en-US" sz="2400" dirty="0" smtClean="0">
                <a:solidFill>
                  <a:srgbClr val="0000FF"/>
                </a:solidFill>
              </a:rPr>
              <a:t> </a:t>
            </a:r>
            <a:r>
              <a:rPr lang="en-US" sz="2400" dirty="0" err="1" smtClean="0">
                <a:solidFill>
                  <a:srgbClr val="0000FF"/>
                </a:solidFill>
              </a:rPr>
              <a:t>vận</a:t>
            </a:r>
            <a:r>
              <a:rPr lang="en-US" sz="2400" dirty="0" smtClean="0">
                <a:solidFill>
                  <a:srgbClr val="0000FF"/>
                </a:solidFill>
              </a:rPr>
              <a:t> </a:t>
            </a:r>
            <a:r>
              <a:rPr lang="en-US" sz="2400" dirty="0" err="1" smtClean="0">
                <a:solidFill>
                  <a:srgbClr val="0000FF"/>
                </a:solidFill>
              </a:rPr>
              <a:t>chuyển</a:t>
            </a:r>
            <a:r>
              <a:rPr lang="en-US" sz="2400" dirty="0" smtClean="0">
                <a:solidFill>
                  <a:srgbClr val="0000FF"/>
                </a:solidFill>
              </a:rPr>
              <a:t> </a:t>
            </a:r>
            <a:r>
              <a:rPr lang="en-US" sz="2400" dirty="0" err="1" smtClean="0">
                <a:solidFill>
                  <a:srgbClr val="0000FF"/>
                </a:solidFill>
              </a:rPr>
              <a:t>từ</a:t>
            </a:r>
            <a:r>
              <a:rPr lang="en-US" sz="2400" dirty="0" smtClean="0">
                <a:solidFill>
                  <a:srgbClr val="0000FF"/>
                </a:solidFill>
              </a:rPr>
              <a:t> </a:t>
            </a:r>
            <a:r>
              <a:rPr lang="en-US" sz="2400" dirty="0" err="1" smtClean="0">
                <a:solidFill>
                  <a:srgbClr val="0000FF"/>
                </a:solidFill>
              </a:rPr>
              <a:t>vị</a:t>
            </a:r>
            <a:r>
              <a:rPr lang="en-US" sz="2400" dirty="0" smtClean="0">
                <a:solidFill>
                  <a:srgbClr val="0000FF"/>
                </a:solidFill>
              </a:rPr>
              <a:t> </a:t>
            </a:r>
            <a:r>
              <a:rPr lang="en-US" sz="2400" dirty="0" err="1" smtClean="0">
                <a:solidFill>
                  <a:srgbClr val="0000FF"/>
                </a:solidFill>
              </a:rPr>
              <a:t>trí</a:t>
            </a:r>
            <a:r>
              <a:rPr lang="en-US" sz="2400" dirty="0" smtClean="0">
                <a:solidFill>
                  <a:srgbClr val="0000FF"/>
                </a:solidFill>
              </a:rPr>
              <a:t> </a:t>
            </a:r>
            <a:r>
              <a:rPr lang="en-US" sz="2400" dirty="0" err="1" smtClean="0">
                <a:solidFill>
                  <a:srgbClr val="0000FF"/>
                </a:solidFill>
              </a:rPr>
              <a:t>này</a:t>
            </a:r>
            <a:r>
              <a:rPr lang="en-US" sz="2400" dirty="0" smtClean="0">
                <a:solidFill>
                  <a:srgbClr val="0000FF"/>
                </a:solidFill>
              </a:rPr>
              <a:t> sang </a:t>
            </a:r>
            <a:r>
              <a:rPr lang="en-US" sz="2400" dirty="0" err="1" smtClean="0">
                <a:solidFill>
                  <a:srgbClr val="0000FF"/>
                </a:solidFill>
              </a:rPr>
              <a:t>vị</a:t>
            </a:r>
            <a:r>
              <a:rPr lang="en-US" sz="2400" dirty="0" smtClean="0">
                <a:solidFill>
                  <a:srgbClr val="0000FF"/>
                </a:solidFill>
              </a:rPr>
              <a:t> </a:t>
            </a:r>
            <a:r>
              <a:rPr lang="en-US" sz="2400" dirty="0" err="1" smtClean="0">
                <a:solidFill>
                  <a:srgbClr val="0000FF"/>
                </a:solidFill>
              </a:rPr>
              <a:t>trí</a:t>
            </a:r>
            <a:r>
              <a:rPr lang="en-US" sz="2400" dirty="0" smtClean="0">
                <a:solidFill>
                  <a:srgbClr val="0000FF"/>
                </a:solidFill>
              </a:rPr>
              <a:t> </a:t>
            </a:r>
            <a:r>
              <a:rPr lang="en-US" sz="2400" dirty="0" err="1" smtClean="0">
                <a:solidFill>
                  <a:srgbClr val="0000FF"/>
                </a:solidFill>
              </a:rPr>
              <a:t>khác</a:t>
            </a:r>
            <a:r>
              <a:rPr lang="en-US" sz="2400" dirty="0" smtClean="0">
                <a:solidFill>
                  <a:srgbClr val="0000FF"/>
                </a:solidFill>
              </a:rPr>
              <a:t> </a:t>
            </a:r>
            <a:r>
              <a:rPr lang="en-US" sz="2400" dirty="0" err="1" smtClean="0">
                <a:solidFill>
                  <a:srgbClr val="0000FF"/>
                </a:solidFill>
              </a:rPr>
              <a:t>trong</a:t>
            </a:r>
            <a:r>
              <a:rPr lang="en-US" sz="2400" dirty="0" smtClean="0">
                <a:solidFill>
                  <a:srgbClr val="0000FF"/>
                </a:solidFill>
              </a:rPr>
              <a:t> </a:t>
            </a:r>
            <a:r>
              <a:rPr lang="en-US" sz="2400" dirty="0" err="1" smtClean="0">
                <a:solidFill>
                  <a:srgbClr val="0000FF"/>
                </a:solidFill>
              </a:rPr>
              <a:t>dây</a:t>
            </a:r>
            <a:r>
              <a:rPr lang="en-US" sz="2400" dirty="0" smtClean="0">
                <a:solidFill>
                  <a:srgbClr val="0000FF"/>
                </a:solidFill>
              </a:rPr>
              <a:t> </a:t>
            </a:r>
            <a:r>
              <a:rPr lang="en-US" sz="2400" dirty="0" err="1" smtClean="0">
                <a:solidFill>
                  <a:srgbClr val="0000FF"/>
                </a:solidFill>
              </a:rPr>
              <a:t>chuyền</a:t>
            </a:r>
            <a:r>
              <a:rPr lang="en-US" sz="2400" dirty="0" smtClean="0">
                <a:solidFill>
                  <a:srgbClr val="0000FF"/>
                </a:solidFill>
              </a:rPr>
              <a:t> </a:t>
            </a:r>
            <a:r>
              <a:rPr lang="en-US" sz="2400" dirty="0" err="1" smtClean="0">
                <a:solidFill>
                  <a:srgbClr val="0000FF"/>
                </a:solidFill>
              </a:rPr>
              <a:t>công</a:t>
            </a:r>
            <a:r>
              <a:rPr lang="en-US" sz="2400" dirty="0" smtClean="0">
                <a:solidFill>
                  <a:srgbClr val="0000FF"/>
                </a:solidFill>
              </a:rPr>
              <a:t> </a:t>
            </a:r>
            <a:r>
              <a:rPr lang="en-US" sz="2400" dirty="0" err="1" smtClean="0">
                <a:solidFill>
                  <a:srgbClr val="0000FF"/>
                </a:solidFill>
              </a:rPr>
              <a:t>nghệ</a:t>
            </a:r>
            <a:r>
              <a:rPr lang="en-US" sz="2400" dirty="0" smtClean="0">
                <a:solidFill>
                  <a:srgbClr val="0000FF"/>
                </a:solidFill>
              </a:rPr>
              <a:t>.</a:t>
            </a:r>
            <a:endParaRPr lang="en-US" sz="2400" dirty="0">
              <a:solidFill>
                <a:srgbClr val="0000FF"/>
              </a:solidFill>
            </a:endParaRPr>
          </a:p>
        </p:txBody>
      </p:sp>
      <p:sp>
        <p:nvSpPr>
          <p:cNvPr id="6"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16</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145881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1" y="533936"/>
            <a:ext cx="9144001" cy="584775"/>
          </a:xfrm>
          <a:prstGeom prst="rect">
            <a:avLst/>
          </a:prstGeom>
          <a:noFill/>
        </p:spPr>
        <p:txBody>
          <a:bodyPr wrap="square" rtlCol="0">
            <a:spAutoFit/>
          </a:bodyPr>
          <a:lstStyle/>
          <a:p>
            <a:pPr algn="just"/>
            <a:r>
              <a:rPr lang="en-US" sz="3200" b="1" dirty="0" err="1" smtClean="0">
                <a:solidFill>
                  <a:srgbClr val="009900"/>
                </a:solidFill>
              </a:rPr>
              <a:t>Máy</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vít</a:t>
            </a:r>
            <a:r>
              <a:rPr lang="en-US" sz="3200" b="1" dirty="0" smtClean="0">
                <a:solidFill>
                  <a:srgbClr val="009900"/>
                </a:solidFill>
              </a:rPr>
              <a:t> </a:t>
            </a:r>
            <a:r>
              <a:rPr lang="en-US" sz="3200" b="1" dirty="0" err="1" smtClean="0">
                <a:solidFill>
                  <a:srgbClr val="009900"/>
                </a:solidFill>
              </a:rPr>
              <a:t>tải</a:t>
            </a:r>
            <a:endParaRPr lang="en-US" sz="3200" b="1" dirty="0" smtClean="0">
              <a:solidFill>
                <a:srgbClr val="00990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80267"/>
            <a:ext cx="3162183" cy="4229933"/>
          </a:xfrm>
          <a:prstGeom prst="rect">
            <a:avLst/>
          </a:prstGeom>
        </p:spPr>
      </p:pic>
      <p:sp>
        <p:nvSpPr>
          <p:cNvPr id="5" name="Rectangle 4"/>
          <p:cNvSpPr/>
          <p:nvPr/>
        </p:nvSpPr>
        <p:spPr>
          <a:xfrm>
            <a:off x="1121627" y="5484656"/>
            <a:ext cx="2578206" cy="461665"/>
          </a:xfrm>
          <a:prstGeom prst="rect">
            <a:avLst/>
          </a:prstGeom>
        </p:spPr>
        <p:txBody>
          <a:bodyPr wrap="none">
            <a:spAutoFit/>
          </a:bodyPr>
          <a:lstStyle/>
          <a:p>
            <a:r>
              <a:rPr lang="en-US" sz="2400" b="1" dirty="0" err="1" smtClean="0">
                <a:solidFill>
                  <a:srgbClr val="0000FF"/>
                </a:solidFill>
              </a:rPr>
              <a:t>Máy</a:t>
            </a:r>
            <a:r>
              <a:rPr lang="en-US" sz="2400" b="1" dirty="0" smtClean="0">
                <a:solidFill>
                  <a:srgbClr val="0000FF"/>
                </a:solidFill>
              </a:rPr>
              <a:t> </a:t>
            </a:r>
            <a:r>
              <a:rPr lang="en-US" sz="2400" b="1" dirty="0" err="1">
                <a:solidFill>
                  <a:srgbClr val="0000FF"/>
                </a:solidFill>
              </a:rPr>
              <a:t>trộn</a:t>
            </a:r>
            <a:r>
              <a:rPr lang="en-US" sz="2400" b="1" dirty="0">
                <a:solidFill>
                  <a:srgbClr val="0000FF"/>
                </a:solidFill>
              </a:rPr>
              <a:t> </a:t>
            </a:r>
            <a:r>
              <a:rPr lang="en-US" sz="2400" b="1" dirty="0" err="1">
                <a:solidFill>
                  <a:srgbClr val="0000FF"/>
                </a:solidFill>
              </a:rPr>
              <a:t>vít</a:t>
            </a:r>
            <a:r>
              <a:rPr lang="en-US" sz="2400" b="1" dirty="0">
                <a:solidFill>
                  <a:srgbClr val="0000FF"/>
                </a:solidFill>
              </a:rPr>
              <a:t> </a:t>
            </a:r>
            <a:r>
              <a:rPr lang="en-US" sz="2400" b="1" dirty="0" err="1">
                <a:solidFill>
                  <a:srgbClr val="0000FF"/>
                </a:solidFill>
              </a:rPr>
              <a:t>đứng</a:t>
            </a:r>
            <a:r>
              <a:rPr lang="en-US" sz="2400" b="1" dirty="0">
                <a:solidFill>
                  <a:srgbClr val="0000FF"/>
                </a:solidFill>
              </a:rPr>
              <a:t> </a:t>
            </a:r>
          </a:p>
        </p:txBody>
      </p:sp>
      <p:sp>
        <p:nvSpPr>
          <p:cNvPr id="6" name="Rectangle 5"/>
          <p:cNvSpPr/>
          <p:nvPr/>
        </p:nvSpPr>
        <p:spPr>
          <a:xfrm>
            <a:off x="0" y="5934670"/>
            <a:ext cx="5078506" cy="923330"/>
          </a:xfrm>
          <a:prstGeom prst="rect">
            <a:avLst/>
          </a:prstGeom>
        </p:spPr>
        <p:txBody>
          <a:bodyPr wrap="square">
            <a:spAutoFit/>
          </a:bodyPr>
          <a:lstStyle/>
          <a:p>
            <a:pPr algn="just"/>
            <a:r>
              <a:rPr lang="vi-VN" dirty="0">
                <a:solidFill>
                  <a:srgbClr val="0000FF"/>
                </a:solidFill>
                <a:latin typeface="Calibri" panose="020F0502020204030204" pitchFamily="34" charset="0"/>
                <a:cs typeface="Calibri" panose="020F0502020204030204" pitchFamily="34" charset="0"/>
              </a:rPr>
              <a:t>1. Động cơ; 2. Vỏ thùng; 3. Vít trộn; 4. Cửa nạp liệu; 5. Khung máy</a:t>
            </a:r>
            <a:r>
              <a:rPr lang="vi-VN" dirty="0" smtClean="0">
                <a:solidFill>
                  <a:srgbClr val="0000FF"/>
                </a:solidFill>
                <a:latin typeface="Calibri" panose="020F0502020204030204" pitchFamily="34" charset="0"/>
                <a:cs typeface="Calibri" panose="020F0502020204030204" pitchFamily="34" charset="0"/>
              </a:rPr>
              <a:t>;</a:t>
            </a:r>
            <a:r>
              <a:rPr lang="en-US" dirty="0" smtClean="0">
                <a:solidFill>
                  <a:srgbClr val="0000FF"/>
                </a:solidFill>
                <a:latin typeface="Calibri" panose="020F0502020204030204" pitchFamily="34" charset="0"/>
                <a:cs typeface="Calibri" panose="020F0502020204030204" pitchFamily="34" charset="0"/>
              </a:rPr>
              <a:t> </a:t>
            </a:r>
            <a:r>
              <a:rPr lang="vi-VN" dirty="0" smtClean="0">
                <a:solidFill>
                  <a:srgbClr val="0000FF"/>
                </a:solidFill>
                <a:latin typeface="Calibri" panose="020F0502020204030204" pitchFamily="34" charset="0"/>
                <a:cs typeface="Calibri" panose="020F0502020204030204" pitchFamily="34" charset="0"/>
              </a:rPr>
              <a:t>6</a:t>
            </a:r>
            <a:r>
              <a:rPr lang="vi-VN" dirty="0">
                <a:solidFill>
                  <a:srgbClr val="0000FF"/>
                </a:solidFill>
                <a:latin typeface="Calibri" panose="020F0502020204030204" pitchFamily="34" charset="0"/>
                <a:cs typeface="Calibri" panose="020F0502020204030204" pitchFamily="34" charset="0"/>
              </a:rPr>
              <a:t>. Cửa tháo liệu; 7. Ống khuếch tán; 8. Cánh tung; 9. Puli truyền động cho vít.</a:t>
            </a:r>
            <a:endParaRPr lang="vi-VN" dirty="0">
              <a:solidFill>
                <a:srgbClr val="0000FF"/>
              </a:solidFill>
              <a:effectLst/>
              <a:latin typeface="Calibri" panose="020F0502020204030204" pitchFamily="34" charset="0"/>
              <a:cs typeface="Calibri" panose="020F0502020204030204" pitchFamily="34" charset="0"/>
            </a:endParaRPr>
          </a:p>
        </p:txBody>
      </p:sp>
      <p:sp>
        <p:nvSpPr>
          <p:cNvPr id="9"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17</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16013" t="3154" r="17320" b="4354"/>
          <a:stretch/>
        </p:blipFill>
        <p:spPr>
          <a:xfrm>
            <a:off x="5078506" y="1084554"/>
            <a:ext cx="3276601" cy="4947026"/>
          </a:xfrm>
          <a:prstGeom prst="rect">
            <a:avLst/>
          </a:prstGeom>
        </p:spPr>
      </p:pic>
    </p:spTree>
    <p:extLst>
      <p:ext uri="{BB962C8B-B14F-4D97-AF65-F5344CB8AC3E}">
        <p14:creationId xmlns:p14="http://schemas.microsoft.com/office/powerpoint/2010/main" val="24194195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2667" r="11333" b="98"/>
          <a:stretch/>
        </p:blipFill>
        <p:spPr>
          <a:xfrm>
            <a:off x="1960307" y="682190"/>
            <a:ext cx="5070069" cy="5698270"/>
          </a:xfrm>
          <a:prstGeom prst="rect">
            <a:avLst/>
          </a:prstGeom>
        </p:spPr>
      </p:pic>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1" y="533936"/>
            <a:ext cx="9144001" cy="584775"/>
          </a:xfrm>
          <a:prstGeom prst="rect">
            <a:avLst/>
          </a:prstGeom>
          <a:noFill/>
        </p:spPr>
        <p:txBody>
          <a:bodyPr wrap="square" rtlCol="0">
            <a:spAutoFit/>
          </a:bodyPr>
          <a:lstStyle/>
          <a:p>
            <a:pPr algn="just"/>
            <a:r>
              <a:rPr lang="en-US" sz="3200" b="1" dirty="0" err="1" smtClean="0">
                <a:solidFill>
                  <a:srgbClr val="009900"/>
                </a:solidFill>
              </a:rPr>
              <a:t>Máy</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vít</a:t>
            </a:r>
            <a:r>
              <a:rPr lang="en-US" sz="3200" b="1" dirty="0" smtClean="0">
                <a:solidFill>
                  <a:srgbClr val="009900"/>
                </a:solidFill>
              </a:rPr>
              <a:t> </a:t>
            </a:r>
            <a:r>
              <a:rPr lang="en-US" sz="3200" b="1" dirty="0" err="1" smtClean="0">
                <a:solidFill>
                  <a:srgbClr val="009900"/>
                </a:solidFill>
              </a:rPr>
              <a:t>tải</a:t>
            </a:r>
            <a:endParaRPr lang="en-US" sz="3200" b="1" dirty="0" smtClean="0">
              <a:solidFill>
                <a:srgbClr val="009900"/>
              </a:solidFill>
            </a:endParaRPr>
          </a:p>
        </p:txBody>
      </p:sp>
      <p:sp>
        <p:nvSpPr>
          <p:cNvPr id="8" name="Rectangle 7"/>
          <p:cNvSpPr/>
          <p:nvPr/>
        </p:nvSpPr>
        <p:spPr>
          <a:xfrm>
            <a:off x="2743200" y="6380460"/>
            <a:ext cx="3528145" cy="461665"/>
          </a:xfrm>
          <a:prstGeom prst="rect">
            <a:avLst/>
          </a:prstGeom>
        </p:spPr>
        <p:txBody>
          <a:bodyPr wrap="none">
            <a:spAutoFit/>
          </a:bodyPr>
          <a:lstStyle/>
          <a:p>
            <a:r>
              <a:rPr lang="en-US" sz="2400" b="1" dirty="0" err="1" smtClean="0">
                <a:solidFill>
                  <a:srgbClr val="0000FF"/>
                </a:solidFill>
              </a:rPr>
              <a:t>Máy</a:t>
            </a:r>
            <a:r>
              <a:rPr lang="en-US" sz="2400" b="1" dirty="0" smtClean="0">
                <a:solidFill>
                  <a:srgbClr val="0000FF"/>
                </a:solidFill>
              </a:rPr>
              <a:t> </a:t>
            </a:r>
            <a:r>
              <a:rPr lang="en-US" sz="2400" b="1" dirty="0" err="1">
                <a:solidFill>
                  <a:srgbClr val="0000FF"/>
                </a:solidFill>
              </a:rPr>
              <a:t>trộn</a:t>
            </a:r>
            <a:r>
              <a:rPr lang="en-US" sz="2400" b="1" dirty="0">
                <a:solidFill>
                  <a:srgbClr val="0000FF"/>
                </a:solidFill>
              </a:rPr>
              <a:t> </a:t>
            </a:r>
            <a:r>
              <a:rPr lang="en-US" sz="2400" b="1" dirty="0" err="1">
                <a:solidFill>
                  <a:srgbClr val="0000FF"/>
                </a:solidFill>
              </a:rPr>
              <a:t>vít</a:t>
            </a:r>
            <a:r>
              <a:rPr lang="en-US" sz="2400" b="1" dirty="0">
                <a:solidFill>
                  <a:srgbClr val="0000FF"/>
                </a:solidFill>
              </a:rPr>
              <a:t> </a:t>
            </a:r>
            <a:r>
              <a:rPr lang="en-US" sz="2400" b="1" dirty="0" err="1" smtClean="0">
                <a:solidFill>
                  <a:srgbClr val="0000FF"/>
                </a:solidFill>
              </a:rPr>
              <a:t>xoắn</a:t>
            </a:r>
            <a:r>
              <a:rPr lang="en-US" sz="2400" b="1" dirty="0" smtClean="0">
                <a:solidFill>
                  <a:srgbClr val="0000FF"/>
                </a:solidFill>
              </a:rPr>
              <a:t> </a:t>
            </a:r>
            <a:r>
              <a:rPr lang="en-US" sz="2400" b="1" dirty="0" err="1" smtClean="0">
                <a:solidFill>
                  <a:srgbClr val="0000FF"/>
                </a:solidFill>
              </a:rPr>
              <a:t>nghiêng</a:t>
            </a:r>
            <a:endParaRPr lang="en-US" sz="2400" b="1" dirty="0">
              <a:solidFill>
                <a:srgbClr val="0000FF"/>
              </a:solidFill>
            </a:endParaRPr>
          </a:p>
        </p:txBody>
      </p:sp>
      <p:sp>
        <p:nvSpPr>
          <p:cNvPr id="9"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18</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6485482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biLevel thresh="50000"/>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t="16250" r="1250" b="3750"/>
          <a:stretch/>
        </p:blipFill>
        <p:spPr>
          <a:xfrm>
            <a:off x="228600" y="1219200"/>
            <a:ext cx="8778875" cy="5334000"/>
          </a:xfrm>
          <a:prstGeom prst="rect">
            <a:avLst/>
          </a:prstGeom>
        </p:spPr>
      </p:pic>
      <p:sp>
        <p:nvSpPr>
          <p:cNvPr id="3"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4" name="TextBox 3"/>
          <p:cNvSpPr txBox="1"/>
          <p:nvPr/>
        </p:nvSpPr>
        <p:spPr>
          <a:xfrm>
            <a:off x="0" y="673225"/>
            <a:ext cx="8440003" cy="523220"/>
          </a:xfrm>
          <a:prstGeom prst="rect">
            <a:avLst/>
          </a:prstGeom>
          <a:noFill/>
        </p:spPr>
        <p:txBody>
          <a:bodyPr wrap="none" rtlCol="0">
            <a:spAutoFit/>
          </a:bodyPr>
          <a:lstStyle/>
          <a:p>
            <a:r>
              <a:rPr lang="en-US" sz="2800" b="1" dirty="0" err="1" smtClean="0">
                <a:solidFill>
                  <a:srgbClr val="0000FF"/>
                </a:solidFill>
              </a:rPr>
              <a:t>Các</a:t>
            </a:r>
            <a:r>
              <a:rPr lang="en-US" sz="2800" b="1" dirty="0" smtClean="0">
                <a:solidFill>
                  <a:srgbClr val="0000FF"/>
                </a:solidFill>
              </a:rPr>
              <a:t> </a:t>
            </a:r>
            <a:r>
              <a:rPr lang="en-US" sz="2800" b="1" dirty="0" err="1" smtClean="0">
                <a:solidFill>
                  <a:srgbClr val="0000FF"/>
                </a:solidFill>
              </a:rPr>
              <a:t>thông</a:t>
            </a:r>
            <a:r>
              <a:rPr lang="en-US" sz="2800" b="1" dirty="0" smtClean="0">
                <a:solidFill>
                  <a:srgbClr val="0000FF"/>
                </a:solidFill>
              </a:rPr>
              <a:t> </a:t>
            </a:r>
            <a:r>
              <a:rPr lang="en-US" sz="2800" b="1" dirty="0" err="1" smtClean="0">
                <a:solidFill>
                  <a:srgbClr val="0000FF"/>
                </a:solidFill>
              </a:rPr>
              <a:t>số</a:t>
            </a:r>
            <a:r>
              <a:rPr lang="en-US" sz="2800" b="1" dirty="0" smtClean="0">
                <a:solidFill>
                  <a:srgbClr val="0000FF"/>
                </a:solidFill>
              </a:rPr>
              <a:t> </a:t>
            </a:r>
            <a:r>
              <a:rPr lang="en-US" sz="2800" b="1" dirty="0" err="1" smtClean="0">
                <a:solidFill>
                  <a:srgbClr val="0000FF"/>
                </a:solidFill>
              </a:rPr>
              <a:t>của</a:t>
            </a:r>
            <a:r>
              <a:rPr lang="en-US" sz="2800" b="1" dirty="0" smtClean="0">
                <a:solidFill>
                  <a:srgbClr val="0000FF"/>
                </a:solidFill>
              </a:rPr>
              <a:t> </a:t>
            </a:r>
            <a:r>
              <a:rPr lang="en-US" sz="2800" b="1" dirty="0" err="1" smtClean="0">
                <a:solidFill>
                  <a:srgbClr val="0000FF"/>
                </a:solidFill>
              </a:rPr>
              <a:t>các</a:t>
            </a:r>
            <a:r>
              <a:rPr lang="en-US" sz="2800" b="1" dirty="0" smtClean="0">
                <a:solidFill>
                  <a:srgbClr val="0000FF"/>
                </a:solidFill>
              </a:rPr>
              <a:t> </a:t>
            </a:r>
            <a:r>
              <a:rPr lang="en-US" sz="2800" b="1" dirty="0" err="1" smtClean="0">
                <a:solidFill>
                  <a:srgbClr val="0000FF"/>
                </a:solidFill>
              </a:rPr>
              <a:t>dạng</a:t>
            </a:r>
            <a:r>
              <a:rPr lang="en-US" sz="2800" b="1" dirty="0" smtClean="0">
                <a:solidFill>
                  <a:srgbClr val="0000FF"/>
                </a:solidFill>
              </a:rPr>
              <a:t> </a:t>
            </a:r>
            <a:r>
              <a:rPr lang="en-US" sz="2800" b="1" dirty="0" err="1" smtClean="0">
                <a:solidFill>
                  <a:srgbClr val="0000FF"/>
                </a:solidFill>
              </a:rPr>
              <a:t>máy</a:t>
            </a:r>
            <a:r>
              <a:rPr lang="en-US" sz="2800" b="1" dirty="0" smtClean="0">
                <a:solidFill>
                  <a:srgbClr val="0000FF"/>
                </a:solidFill>
              </a:rPr>
              <a:t> </a:t>
            </a:r>
            <a:r>
              <a:rPr lang="en-US" sz="2800" b="1" dirty="0" err="1" smtClean="0">
                <a:solidFill>
                  <a:srgbClr val="0000FF"/>
                </a:solidFill>
              </a:rPr>
              <a:t>trộn</a:t>
            </a:r>
            <a:r>
              <a:rPr lang="en-US" sz="2800" b="1" dirty="0" smtClean="0">
                <a:solidFill>
                  <a:srgbClr val="0000FF"/>
                </a:solidFill>
              </a:rPr>
              <a:t> </a:t>
            </a:r>
            <a:r>
              <a:rPr lang="en-US" sz="2800" b="1" dirty="0" err="1" smtClean="0">
                <a:solidFill>
                  <a:srgbClr val="0000FF"/>
                </a:solidFill>
              </a:rPr>
              <a:t>được</a:t>
            </a:r>
            <a:r>
              <a:rPr lang="en-US" sz="2800" b="1" dirty="0" smtClean="0">
                <a:solidFill>
                  <a:srgbClr val="0000FF"/>
                </a:solidFill>
              </a:rPr>
              <a:t> </a:t>
            </a:r>
            <a:r>
              <a:rPr lang="en-US" sz="2800" b="1" dirty="0" err="1" smtClean="0">
                <a:solidFill>
                  <a:srgbClr val="0000FF"/>
                </a:solidFill>
              </a:rPr>
              <a:t>chọn</a:t>
            </a:r>
            <a:r>
              <a:rPr lang="en-US" sz="2800" b="1" dirty="0" smtClean="0">
                <a:solidFill>
                  <a:srgbClr val="0000FF"/>
                </a:solidFill>
              </a:rPr>
              <a:t> </a:t>
            </a:r>
            <a:r>
              <a:rPr lang="en-US" sz="2800" b="1" dirty="0" err="1" smtClean="0">
                <a:solidFill>
                  <a:srgbClr val="0000FF"/>
                </a:solidFill>
              </a:rPr>
              <a:t>từ</a:t>
            </a:r>
            <a:r>
              <a:rPr lang="en-US" sz="2800" b="1" dirty="0" smtClean="0">
                <a:solidFill>
                  <a:srgbClr val="0000FF"/>
                </a:solidFill>
              </a:rPr>
              <a:t> </a:t>
            </a:r>
            <a:r>
              <a:rPr lang="en-US" sz="2800" b="1" dirty="0" err="1" smtClean="0">
                <a:solidFill>
                  <a:srgbClr val="0000FF"/>
                </a:solidFill>
              </a:rPr>
              <a:t>bảng</a:t>
            </a:r>
            <a:endParaRPr lang="en-US" sz="2800" b="1" dirty="0">
              <a:solidFill>
                <a:srgbClr val="0000FF"/>
              </a:solidFill>
            </a:endParaRPr>
          </a:p>
        </p:txBody>
      </p:sp>
      <p:sp>
        <p:nvSpPr>
          <p:cNvPr id="5"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19</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7932564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16.1. </a:t>
            </a:r>
            <a:r>
              <a:rPr lang="en-US" sz="3600" b="1" dirty="0" err="1" smtClean="0">
                <a:solidFill>
                  <a:srgbClr val="FF0066"/>
                </a:solidFill>
              </a:rPr>
              <a:t>Quá</a:t>
            </a:r>
            <a:r>
              <a:rPr lang="en-US" sz="3600" b="1" dirty="0" smtClean="0">
                <a:solidFill>
                  <a:srgbClr val="FF0066"/>
                </a:solidFill>
              </a:rPr>
              <a:t> </a:t>
            </a:r>
            <a:r>
              <a:rPr lang="en-US" sz="3600" b="1" dirty="0" err="1" smtClean="0">
                <a:solidFill>
                  <a:srgbClr val="FF0066"/>
                </a:solidFill>
              </a:rPr>
              <a:t>trình</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4" name="TextBox 3"/>
          <p:cNvSpPr txBox="1"/>
          <p:nvPr/>
        </p:nvSpPr>
        <p:spPr>
          <a:xfrm>
            <a:off x="0" y="685800"/>
            <a:ext cx="9144000" cy="4893647"/>
          </a:xfrm>
          <a:prstGeom prst="rect">
            <a:avLst/>
          </a:prstGeom>
          <a:noFill/>
        </p:spPr>
        <p:txBody>
          <a:bodyPr wrap="square" rtlCol="0">
            <a:spAutoFit/>
          </a:bodyPr>
          <a:lstStyle/>
          <a:p>
            <a:pPr algn="just"/>
            <a:r>
              <a:rPr lang="en-US" sz="3200" b="1" dirty="0" err="1" smtClean="0">
                <a:solidFill>
                  <a:srgbClr val="009900"/>
                </a:solidFill>
              </a:rPr>
              <a:t>Định</a:t>
            </a:r>
            <a:r>
              <a:rPr lang="en-US" sz="3200" b="1" dirty="0" smtClean="0">
                <a:solidFill>
                  <a:srgbClr val="009900"/>
                </a:solidFill>
              </a:rPr>
              <a:t> </a:t>
            </a:r>
            <a:r>
              <a:rPr lang="en-US" sz="3200" b="1" dirty="0" err="1" smtClean="0">
                <a:solidFill>
                  <a:srgbClr val="009900"/>
                </a:solidFill>
              </a:rPr>
              <a:t>nghĩa</a:t>
            </a:r>
            <a:r>
              <a:rPr lang="en-US" sz="3200" b="1" dirty="0" smtClean="0">
                <a:solidFill>
                  <a:srgbClr val="009900"/>
                </a:solidFill>
              </a:rPr>
              <a:t>: </a:t>
            </a:r>
            <a:r>
              <a:rPr lang="en-US" sz="2800" dirty="0" err="1" smtClean="0">
                <a:solidFill>
                  <a:srgbClr val="0000FF"/>
                </a:solidFill>
              </a:rPr>
              <a:t>là</a:t>
            </a:r>
            <a:r>
              <a:rPr lang="en-US" sz="2800" dirty="0" smtClean="0">
                <a:solidFill>
                  <a:srgbClr val="0000FF"/>
                </a:solidFill>
              </a:rPr>
              <a:t> </a:t>
            </a:r>
            <a:r>
              <a:rPr lang="en-US" sz="2800" dirty="0" err="1" smtClean="0">
                <a:solidFill>
                  <a:srgbClr val="0000FF"/>
                </a:solidFill>
              </a:rPr>
              <a:t>quá</a:t>
            </a:r>
            <a:r>
              <a:rPr lang="en-US" sz="2800" dirty="0" smtClean="0">
                <a:solidFill>
                  <a:srgbClr val="0000FF"/>
                </a:solidFill>
              </a:rPr>
              <a:t> </a:t>
            </a:r>
            <a:r>
              <a:rPr lang="en-US" sz="2800" dirty="0" err="1" smtClean="0">
                <a:solidFill>
                  <a:srgbClr val="0000FF"/>
                </a:solidFill>
              </a:rPr>
              <a:t>trình</a:t>
            </a:r>
            <a:r>
              <a:rPr lang="en-US" sz="2800" dirty="0" smtClean="0">
                <a:solidFill>
                  <a:srgbClr val="0000FF"/>
                </a:solidFill>
              </a:rPr>
              <a:t> </a:t>
            </a:r>
            <a:r>
              <a:rPr lang="en-US" sz="2800" dirty="0" err="1" smtClean="0">
                <a:solidFill>
                  <a:srgbClr val="0000FF"/>
                </a:solidFill>
              </a:rPr>
              <a:t>tạo</a:t>
            </a:r>
            <a:r>
              <a:rPr lang="en-US" sz="2800" dirty="0" smtClean="0">
                <a:solidFill>
                  <a:srgbClr val="0000FF"/>
                </a:solidFill>
              </a:rPr>
              <a:t> </a:t>
            </a:r>
            <a:r>
              <a:rPr lang="en-US" sz="2800" dirty="0" err="1" smtClean="0">
                <a:solidFill>
                  <a:srgbClr val="0000FF"/>
                </a:solidFill>
              </a:rPr>
              <a:t>hỗn</a:t>
            </a:r>
            <a:r>
              <a:rPr lang="en-US" sz="2800" dirty="0" smtClean="0">
                <a:solidFill>
                  <a:srgbClr val="0000FF"/>
                </a:solidFill>
              </a:rPr>
              <a:t> </a:t>
            </a:r>
            <a:r>
              <a:rPr lang="en-US" sz="2800" dirty="0" err="1" smtClean="0">
                <a:solidFill>
                  <a:srgbClr val="0000FF"/>
                </a:solidFill>
              </a:rPr>
              <a:t>hợp</a:t>
            </a:r>
            <a:r>
              <a:rPr lang="en-US" sz="2800" dirty="0" smtClean="0">
                <a:solidFill>
                  <a:srgbClr val="0000FF"/>
                </a:solidFill>
              </a:rPr>
              <a:t> </a:t>
            </a:r>
            <a:r>
              <a:rPr lang="en-US" sz="2800" dirty="0" err="1" smtClean="0">
                <a:solidFill>
                  <a:srgbClr val="0000FF"/>
                </a:solidFill>
              </a:rPr>
              <a:t>đồng</a:t>
            </a:r>
            <a:r>
              <a:rPr lang="en-US" sz="2800" dirty="0" smtClean="0">
                <a:solidFill>
                  <a:srgbClr val="0000FF"/>
                </a:solidFill>
              </a:rPr>
              <a:t> </a:t>
            </a:r>
            <a:r>
              <a:rPr lang="en-US" sz="2800" dirty="0" err="1" smtClean="0">
                <a:solidFill>
                  <a:srgbClr val="0000FF"/>
                </a:solidFill>
              </a:rPr>
              <a:t>nhất</a:t>
            </a:r>
            <a:r>
              <a:rPr lang="en-US" sz="2800" dirty="0" smtClean="0">
                <a:solidFill>
                  <a:srgbClr val="0000FF"/>
                </a:solidFill>
              </a:rPr>
              <a:t> (</a:t>
            </a:r>
            <a:r>
              <a:rPr lang="en-US" sz="2800" dirty="0" err="1" smtClean="0">
                <a:solidFill>
                  <a:srgbClr val="0000FF"/>
                </a:solidFill>
              </a:rPr>
              <a:t>hỗn</a:t>
            </a:r>
            <a:r>
              <a:rPr lang="en-US" sz="2800" dirty="0" smtClean="0">
                <a:solidFill>
                  <a:srgbClr val="0000FF"/>
                </a:solidFill>
              </a:rPr>
              <a:t> </a:t>
            </a:r>
            <a:r>
              <a:rPr lang="en-US" sz="2800" dirty="0" err="1" smtClean="0">
                <a:solidFill>
                  <a:srgbClr val="0000FF"/>
                </a:solidFill>
              </a:rPr>
              <a:t>hợp</a:t>
            </a:r>
            <a:r>
              <a:rPr lang="en-US" sz="2800" dirty="0" smtClean="0">
                <a:solidFill>
                  <a:srgbClr val="0000FF"/>
                </a:solidFill>
              </a:rPr>
              <a:t> </a:t>
            </a:r>
            <a:r>
              <a:rPr lang="en-US" sz="2800" dirty="0" err="1" smtClean="0">
                <a:solidFill>
                  <a:srgbClr val="0000FF"/>
                </a:solidFill>
              </a:rPr>
              <a:t>vật</a:t>
            </a:r>
            <a:r>
              <a:rPr lang="en-US" sz="2800" dirty="0" smtClean="0">
                <a:solidFill>
                  <a:srgbClr val="0000FF"/>
                </a:solidFill>
              </a:rPr>
              <a:t> </a:t>
            </a:r>
            <a:r>
              <a:rPr lang="en-US" sz="2800" dirty="0" err="1" smtClean="0">
                <a:solidFill>
                  <a:srgbClr val="0000FF"/>
                </a:solidFill>
              </a:rPr>
              <a:t>liệu</a:t>
            </a:r>
            <a:r>
              <a:rPr lang="en-US" sz="2800" dirty="0" smtClean="0">
                <a:solidFill>
                  <a:srgbClr val="0000FF"/>
                </a:solidFill>
              </a:rPr>
              <a:t> </a:t>
            </a:r>
            <a:r>
              <a:rPr lang="en-US" sz="2800" dirty="0" err="1" smtClean="0">
                <a:solidFill>
                  <a:srgbClr val="0000FF"/>
                </a:solidFill>
              </a:rPr>
              <a:t>rời</a:t>
            </a:r>
            <a:r>
              <a:rPr lang="en-US" sz="2800" dirty="0" smtClean="0">
                <a:solidFill>
                  <a:srgbClr val="0000FF"/>
                </a:solidFill>
              </a:rPr>
              <a:t> (</a:t>
            </a:r>
            <a:r>
              <a:rPr lang="en-US" sz="2800" dirty="0" err="1" smtClean="0">
                <a:solidFill>
                  <a:srgbClr val="0000FF"/>
                </a:solidFill>
              </a:rPr>
              <a:t>các</a:t>
            </a:r>
            <a:r>
              <a:rPr lang="en-US" sz="2800" dirty="0" smtClean="0">
                <a:solidFill>
                  <a:srgbClr val="0000FF"/>
                </a:solidFill>
              </a:rPr>
              <a:t> </a:t>
            </a:r>
            <a:r>
              <a:rPr lang="en-US" sz="2800" dirty="0" err="1" smtClean="0">
                <a:solidFill>
                  <a:srgbClr val="0000FF"/>
                </a:solidFill>
              </a:rPr>
              <a:t>chất</a:t>
            </a:r>
            <a:r>
              <a:rPr lang="en-US" sz="2800" dirty="0" smtClean="0">
                <a:solidFill>
                  <a:srgbClr val="0000FF"/>
                </a:solidFill>
              </a:rPr>
              <a:t> </a:t>
            </a:r>
            <a:r>
              <a:rPr lang="en-US" sz="2800" dirty="0" err="1" smtClean="0">
                <a:solidFill>
                  <a:srgbClr val="0000FF"/>
                </a:solidFill>
              </a:rPr>
              <a:t>rắn</a:t>
            </a:r>
            <a:r>
              <a:rPr lang="en-US" sz="2800" dirty="0" smtClean="0">
                <a:solidFill>
                  <a:srgbClr val="0000FF"/>
                </a:solidFill>
              </a:rPr>
              <a:t>), </a:t>
            </a:r>
            <a:r>
              <a:rPr lang="en-US" sz="2800" dirty="0" err="1" smtClean="0">
                <a:solidFill>
                  <a:srgbClr val="0000FF"/>
                </a:solidFill>
              </a:rPr>
              <a:t>hỗn</a:t>
            </a:r>
            <a:r>
              <a:rPr lang="en-US" sz="2800" dirty="0" smtClean="0">
                <a:solidFill>
                  <a:srgbClr val="0000FF"/>
                </a:solidFill>
              </a:rPr>
              <a:t> </a:t>
            </a:r>
            <a:r>
              <a:rPr lang="en-US" sz="2800" dirty="0" err="1" smtClean="0">
                <a:solidFill>
                  <a:srgbClr val="0000FF"/>
                </a:solidFill>
              </a:rPr>
              <a:t>hợp</a:t>
            </a:r>
            <a:r>
              <a:rPr lang="en-US" sz="2800" dirty="0" smtClean="0">
                <a:solidFill>
                  <a:srgbClr val="0000FF"/>
                </a:solidFill>
              </a:rPr>
              <a:t> </a:t>
            </a:r>
            <a:r>
              <a:rPr lang="en-US" sz="2800" dirty="0" err="1" smtClean="0">
                <a:solidFill>
                  <a:srgbClr val="0000FF"/>
                </a:solidFill>
              </a:rPr>
              <a:t>bột</a:t>
            </a:r>
            <a:r>
              <a:rPr lang="en-US" sz="2800" dirty="0" smtClean="0">
                <a:solidFill>
                  <a:srgbClr val="0000FF"/>
                </a:solidFill>
              </a:rPr>
              <a:t> </a:t>
            </a:r>
            <a:r>
              <a:rPr lang="en-US" sz="2800" dirty="0" err="1" smtClean="0">
                <a:solidFill>
                  <a:srgbClr val="0000FF"/>
                </a:solidFill>
              </a:rPr>
              <a:t>nhão</a:t>
            </a:r>
            <a:r>
              <a:rPr lang="en-US" sz="2800" dirty="0" smtClean="0">
                <a:solidFill>
                  <a:srgbClr val="0000FF"/>
                </a:solidFill>
              </a:rPr>
              <a:t>, </a:t>
            </a:r>
            <a:r>
              <a:rPr lang="en-US" sz="2800" dirty="0" err="1" smtClean="0">
                <a:solidFill>
                  <a:srgbClr val="0000FF"/>
                </a:solidFill>
              </a:rPr>
              <a:t>dẻo</a:t>
            </a:r>
            <a:r>
              <a:rPr lang="en-US" sz="2800" dirty="0" smtClean="0">
                <a:solidFill>
                  <a:srgbClr val="0000FF"/>
                </a:solidFill>
              </a:rPr>
              <a:t> (</a:t>
            </a:r>
            <a:r>
              <a:rPr lang="en-US" sz="2800" dirty="0" err="1" smtClean="0">
                <a:solidFill>
                  <a:srgbClr val="0000FF"/>
                </a:solidFill>
              </a:rPr>
              <a:t>chất</a:t>
            </a:r>
            <a:r>
              <a:rPr lang="en-US" sz="2800" dirty="0" smtClean="0">
                <a:solidFill>
                  <a:srgbClr val="0000FF"/>
                </a:solidFill>
              </a:rPr>
              <a:t> </a:t>
            </a:r>
            <a:r>
              <a:rPr lang="en-US" sz="2800" dirty="0" err="1" smtClean="0">
                <a:solidFill>
                  <a:srgbClr val="0000FF"/>
                </a:solidFill>
              </a:rPr>
              <a:t>rắn</a:t>
            </a:r>
            <a:r>
              <a:rPr lang="en-US" sz="2800" dirty="0" smtClean="0">
                <a:solidFill>
                  <a:srgbClr val="0000FF"/>
                </a:solidFill>
              </a:rPr>
              <a:t> </a:t>
            </a:r>
            <a:r>
              <a:rPr lang="en-US" sz="2800" dirty="0" err="1" smtClean="0">
                <a:solidFill>
                  <a:srgbClr val="0000FF"/>
                </a:solidFill>
              </a:rPr>
              <a:t>với</a:t>
            </a:r>
            <a:r>
              <a:rPr lang="en-US" sz="2800" dirty="0" smtClean="0">
                <a:solidFill>
                  <a:srgbClr val="0000FF"/>
                </a:solidFill>
              </a:rPr>
              <a:t> </a:t>
            </a:r>
            <a:r>
              <a:rPr lang="en-US" sz="2800" dirty="0" err="1" smtClean="0">
                <a:solidFill>
                  <a:srgbClr val="0000FF"/>
                </a:solidFill>
              </a:rPr>
              <a:t>chất</a:t>
            </a:r>
            <a:r>
              <a:rPr lang="en-US" sz="2800" dirty="0" smtClean="0">
                <a:solidFill>
                  <a:srgbClr val="0000FF"/>
                </a:solidFill>
              </a:rPr>
              <a:t> </a:t>
            </a:r>
            <a:r>
              <a:rPr lang="en-US" sz="2800" dirty="0" err="1" smtClean="0">
                <a:solidFill>
                  <a:srgbClr val="0000FF"/>
                </a:solidFill>
              </a:rPr>
              <a:t>lỏng</a:t>
            </a:r>
            <a:r>
              <a:rPr lang="en-US" sz="2800" dirty="0" smtClean="0">
                <a:solidFill>
                  <a:srgbClr val="0000FF"/>
                </a:solidFill>
              </a:rPr>
              <a:t>)), </a:t>
            </a:r>
            <a:r>
              <a:rPr lang="en-US" sz="2800" dirty="0" err="1" smtClean="0">
                <a:solidFill>
                  <a:srgbClr val="0000FF"/>
                </a:solidFill>
              </a:rPr>
              <a:t>dưới</a:t>
            </a:r>
            <a:r>
              <a:rPr lang="en-US" sz="2800" dirty="0" smtClean="0">
                <a:solidFill>
                  <a:srgbClr val="0000FF"/>
                </a:solidFill>
              </a:rPr>
              <a:t> </a:t>
            </a:r>
            <a:r>
              <a:rPr lang="en-US" sz="2800" dirty="0" err="1" smtClean="0">
                <a:solidFill>
                  <a:srgbClr val="0000FF"/>
                </a:solidFill>
              </a:rPr>
              <a:t>tác</a:t>
            </a:r>
            <a:r>
              <a:rPr lang="en-US" sz="2800" dirty="0" smtClean="0">
                <a:solidFill>
                  <a:srgbClr val="0000FF"/>
                </a:solidFill>
              </a:rPr>
              <a:t> </a:t>
            </a:r>
            <a:r>
              <a:rPr lang="en-US" sz="2800" dirty="0" err="1" smtClean="0">
                <a:solidFill>
                  <a:srgbClr val="0000FF"/>
                </a:solidFill>
              </a:rPr>
              <a:t>dụng</a:t>
            </a:r>
            <a:r>
              <a:rPr lang="en-US" sz="2800" dirty="0" smtClean="0">
                <a:solidFill>
                  <a:srgbClr val="0000FF"/>
                </a:solidFill>
              </a:rPr>
              <a:t> </a:t>
            </a:r>
            <a:r>
              <a:rPr lang="en-US" sz="2800" dirty="0" err="1" smtClean="0">
                <a:solidFill>
                  <a:srgbClr val="0000FF"/>
                </a:solidFill>
              </a:rPr>
              <a:t>của</a:t>
            </a:r>
            <a:r>
              <a:rPr lang="en-US" sz="2800" dirty="0" smtClean="0">
                <a:solidFill>
                  <a:srgbClr val="0000FF"/>
                </a:solidFill>
              </a:rPr>
              <a:t> </a:t>
            </a:r>
            <a:r>
              <a:rPr lang="en-US" sz="2800" dirty="0" err="1" smtClean="0">
                <a:solidFill>
                  <a:srgbClr val="0000FF"/>
                </a:solidFill>
              </a:rPr>
              <a:t>lực</a:t>
            </a:r>
            <a:r>
              <a:rPr lang="en-US" sz="2800" dirty="0" smtClean="0">
                <a:solidFill>
                  <a:srgbClr val="0000FF"/>
                </a:solidFill>
              </a:rPr>
              <a:t> </a:t>
            </a:r>
            <a:r>
              <a:rPr lang="en-US" sz="2800" dirty="0" err="1" smtClean="0">
                <a:solidFill>
                  <a:srgbClr val="0000FF"/>
                </a:solidFill>
              </a:rPr>
              <a:t>cơ</a:t>
            </a:r>
            <a:r>
              <a:rPr lang="en-US" sz="2800" dirty="0" smtClean="0">
                <a:solidFill>
                  <a:srgbClr val="0000FF"/>
                </a:solidFill>
              </a:rPr>
              <a:t> </a:t>
            </a:r>
            <a:r>
              <a:rPr lang="en-US" sz="2800" dirty="0" err="1" smtClean="0">
                <a:solidFill>
                  <a:srgbClr val="0000FF"/>
                </a:solidFill>
              </a:rPr>
              <a:t>học</a:t>
            </a:r>
            <a:r>
              <a:rPr lang="en-US" sz="2800" dirty="0" smtClean="0">
                <a:solidFill>
                  <a:srgbClr val="0000FF"/>
                </a:solidFill>
              </a:rPr>
              <a:t>.</a:t>
            </a:r>
          </a:p>
          <a:p>
            <a:pPr algn="just"/>
            <a:r>
              <a:rPr lang="en-US" sz="2800" dirty="0" smtClean="0">
                <a:solidFill>
                  <a:srgbClr val="0000FF"/>
                </a:solidFill>
              </a:rPr>
              <a:t>VD: </a:t>
            </a:r>
            <a:r>
              <a:rPr lang="en-US" sz="2800" dirty="0" err="1" smtClean="0">
                <a:solidFill>
                  <a:srgbClr val="0000FF"/>
                </a:solidFill>
              </a:rPr>
              <a:t>sản</a:t>
            </a:r>
            <a:r>
              <a:rPr lang="en-US" sz="2800" dirty="0" smtClean="0">
                <a:solidFill>
                  <a:srgbClr val="0000FF"/>
                </a:solidFill>
              </a:rPr>
              <a:t> </a:t>
            </a:r>
            <a:r>
              <a:rPr lang="en-US" sz="2800" dirty="0" err="1" smtClean="0">
                <a:solidFill>
                  <a:srgbClr val="0000FF"/>
                </a:solidFill>
              </a:rPr>
              <a:t>xuất</a:t>
            </a:r>
            <a:r>
              <a:rPr lang="en-US" sz="2800" dirty="0" smtClean="0">
                <a:solidFill>
                  <a:srgbClr val="0000FF"/>
                </a:solidFill>
              </a:rPr>
              <a:t> </a:t>
            </a:r>
            <a:r>
              <a:rPr lang="en-US" sz="2800" dirty="0" err="1" smtClean="0">
                <a:solidFill>
                  <a:srgbClr val="0000FF"/>
                </a:solidFill>
              </a:rPr>
              <a:t>thức</a:t>
            </a:r>
            <a:r>
              <a:rPr lang="en-US" sz="2800" dirty="0" smtClean="0">
                <a:solidFill>
                  <a:srgbClr val="0000FF"/>
                </a:solidFill>
              </a:rPr>
              <a:t> </a:t>
            </a:r>
            <a:r>
              <a:rPr lang="en-US" sz="2800" dirty="0" err="1" smtClean="0">
                <a:solidFill>
                  <a:srgbClr val="0000FF"/>
                </a:solidFill>
              </a:rPr>
              <a:t>ăn</a:t>
            </a:r>
            <a:r>
              <a:rPr lang="en-US" sz="2800" dirty="0" smtClean="0">
                <a:solidFill>
                  <a:srgbClr val="0000FF"/>
                </a:solidFill>
              </a:rPr>
              <a:t> </a:t>
            </a:r>
            <a:r>
              <a:rPr lang="en-US" sz="2800" dirty="0" err="1" smtClean="0">
                <a:solidFill>
                  <a:srgbClr val="0000FF"/>
                </a:solidFill>
              </a:rPr>
              <a:t>gia</a:t>
            </a:r>
            <a:r>
              <a:rPr lang="en-US" sz="2800" dirty="0" smtClean="0">
                <a:solidFill>
                  <a:srgbClr val="0000FF"/>
                </a:solidFill>
              </a:rPr>
              <a:t> </a:t>
            </a:r>
            <a:r>
              <a:rPr lang="en-US" sz="2800" dirty="0" err="1" smtClean="0">
                <a:solidFill>
                  <a:srgbClr val="0000FF"/>
                </a:solidFill>
              </a:rPr>
              <a:t>súc</a:t>
            </a:r>
            <a:r>
              <a:rPr lang="en-US" sz="2800" dirty="0" smtClean="0">
                <a:solidFill>
                  <a:srgbClr val="0000FF"/>
                </a:solidFill>
              </a:rPr>
              <a:t>, xi </a:t>
            </a:r>
            <a:r>
              <a:rPr lang="en-US" sz="2800" dirty="0" err="1" smtClean="0">
                <a:solidFill>
                  <a:srgbClr val="0000FF"/>
                </a:solidFill>
              </a:rPr>
              <a:t>măng</a:t>
            </a:r>
            <a:r>
              <a:rPr lang="en-US" sz="2800" dirty="0" smtClean="0">
                <a:solidFill>
                  <a:srgbClr val="0000FF"/>
                </a:solidFill>
              </a:rPr>
              <a:t>, </a:t>
            </a:r>
            <a:r>
              <a:rPr lang="en-US" sz="2800" dirty="0" err="1" smtClean="0">
                <a:solidFill>
                  <a:srgbClr val="0000FF"/>
                </a:solidFill>
              </a:rPr>
              <a:t>phân</a:t>
            </a:r>
            <a:r>
              <a:rPr lang="en-US" sz="2800" dirty="0" smtClean="0">
                <a:solidFill>
                  <a:srgbClr val="0000FF"/>
                </a:solidFill>
              </a:rPr>
              <a:t> </a:t>
            </a:r>
            <a:r>
              <a:rPr lang="en-US" sz="2800" dirty="0" err="1" smtClean="0">
                <a:solidFill>
                  <a:srgbClr val="0000FF"/>
                </a:solidFill>
              </a:rPr>
              <a:t>bón</a:t>
            </a:r>
            <a:r>
              <a:rPr lang="en-US" sz="2800" dirty="0" smtClean="0">
                <a:solidFill>
                  <a:srgbClr val="0000FF"/>
                </a:solidFill>
              </a:rPr>
              <a:t>, </a:t>
            </a:r>
            <a:r>
              <a:rPr lang="en-US" sz="2800" dirty="0" err="1" smtClean="0">
                <a:solidFill>
                  <a:srgbClr val="0000FF"/>
                </a:solidFill>
              </a:rPr>
              <a:t>mỹ</a:t>
            </a:r>
            <a:r>
              <a:rPr lang="en-US" sz="2800" dirty="0" smtClean="0">
                <a:solidFill>
                  <a:srgbClr val="0000FF"/>
                </a:solidFill>
              </a:rPr>
              <a:t> </a:t>
            </a:r>
            <a:r>
              <a:rPr lang="en-US" sz="2800" dirty="0" err="1" smtClean="0">
                <a:solidFill>
                  <a:srgbClr val="0000FF"/>
                </a:solidFill>
              </a:rPr>
              <a:t>phẩm</a:t>
            </a:r>
            <a:r>
              <a:rPr lang="en-US" sz="2800" dirty="0" smtClean="0">
                <a:solidFill>
                  <a:srgbClr val="0000FF"/>
                </a:solidFill>
              </a:rPr>
              <a:t>, </a:t>
            </a:r>
            <a:r>
              <a:rPr lang="en-US" sz="2800" dirty="0" err="1" smtClean="0">
                <a:solidFill>
                  <a:srgbClr val="0000FF"/>
                </a:solidFill>
              </a:rPr>
              <a:t>thực</a:t>
            </a:r>
            <a:r>
              <a:rPr lang="en-US" sz="2800" dirty="0" smtClean="0">
                <a:solidFill>
                  <a:srgbClr val="0000FF"/>
                </a:solidFill>
              </a:rPr>
              <a:t> </a:t>
            </a:r>
            <a:r>
              <a:rPr lang="en-US" sz="2800" dirty="0" err="1" smtClean="0">
                <a:solidFill>
                  <a:srgbClr val="0000FF"/>
                </a:solidFill>
              </a:rPr>
              <a:t>phẩm</a:t>
            </a:r>
            <a:r>
              <a:rPr lang="en-US" sz="2800" dirty="0" smtClean="0">
                <a:solidFill>
                  <a:srgbClr val="0000FF"/>
                </a:solidFill>
              </a:rPr>
              <a:t> </a:t>
            </a:r>
            <a:r>
              <a:rPr lang="en-US" sz="2800" dirty="0" err="1" smtClean="0">
                <a:solidFill>
                  <a:srgbClr val="0000FF"/>
                </a:solidFill>
              </a:rPr>
              <a:t>đóng</a:t>
            </a:r>
            <a:r>
              <a:rPr lang="en-US" sz="2800" dirty="0" smtClean="0">
                <a:solidFill>
                  <a:srgbClr val="0000FF"/>
                </a:solidFill>
              </a:rPr>
              <a:t> </a:t>
            </a:r>
            <a:r>
              <a:rPr lang="en-US" sz="2800" dirty="0" err="1" smtClean="0">
                <a:solidFill>
                  <a:srgbClr val="0000FF"/>
                </a:solidFill>
              </a:rPr>
              <a:t>hộp</a:t>
            </a:r>
            <a:r>
              <a:rPr lang="en-US" sz="2800" dirty="0" smtClean="0">
                <a:solidFill>
                  <a:srgbClr val="0000FF"/>
                </a:solidFill>
              </a:rPr>
              <a:t>,… </a:t>
            </a:r>
          </a:p>
          <a:p>
            <a:r>
              <a:rPr lang="en-US" sz="2800" b="1" dirty="0" err="1" smtClean="0">
                <a:solidFill>
                  <a:srgbClr val="FF6600"/>
                </a:solidFill>
              </a:rPr>
              <a:t>Ứng</a:t>
            </a:r>
            <a:r>
              <a:rPr lang="en-US" sz="2800" b="1" dirty="0" smtClean="0">
                <a:solidFill>
                  <a:srgbClr val="FF6600"/>
                </a:solidFill>
              </a:rPr>
              <a:t> </a:t>
            </a:r>
            <a:r>
              <a:rPr lang="en-US" sz="2800" b="1" dirty="0" err="1" smtClean="0">
                <a:solidFill>
                  <a:srgbClr val="FF6600"/>
                </a:solidFill>
              </a:rPr>
              <a:t>dụng</a:t>
            </a:r>
            <a:r>
              <a:rPr lang="en-US" sz="2800" b="1" dirty="0" smtClean="0">
                <a:solidFill>
                  <a:srgbClr val="FF6600"/>
                </a:solidFill>
              </a:rPr>
              <a:t>: </a:t>
            </a:r>
          </a:p>
          <a:p>
            <a:pPr marL="457200" indent="-457200">
              <a:buFont typeface="Wingdings" panose="05000000000000000000" pitchFamily="2" charset="2"/>
              <a:buChar char="§"/>
            </a:pPr>
            <a:r>
              <a:rPr lang="en-US" sz="2800" dirty="0" err="1" smtClean="0">
                <a:solidFill>
                  <a:srgbClr val="0000FF"/>
                </a:solidFill>
              </a:rPr>
              <a:t>Truyền</a:t>
            </a:r>
            <a:r>
              <a:rPr lang="en-US" sz="2800" dirty="0" smtClean="0">
                <a:solidFill>
                  <a:srgbClr val="0000FF"/>
                </a:solidFill>
              </a:rPr>
              <a:t> </a:t>
            </a:r>
            <a:r>
              <a:rPr lang="en-US" sz="2800" dirty="0" err="1" smtClean="0">
                <a:solidFill>
                  <a:srgbClr val="0000FF"/>
                </a:solidFill>
              </a:rPr>
              <a:t>nhiệt</a:t>
            </a:r>
            <a:r>
              <a:rPr lang="en-US" sz="2800" dirty="0" smtClean="0">
                <a:solidFill>
                  <a:srgbClr val="0000FF"/>
                </a:solidFill>
              </a:rPr>
              <a:t>: </a:t>
            </a:r>
            <a:r>
              <a:rPr lang="en-US" sz="2800" dirty="0" err="1" smtClean="0">
                <a:solidFill>
                  <a:srgbClr val="0000FF"/>
                </a:solidFill>
              </a:rPr>
              <a:t>sấy</a:t>
            </a:r>
            <a:r>
              <a:rPr lang="en-US" sz="2800" dirty="0" smtClean="0">
                <a:solidFill>
                  <a:srgbClr val="0000FF"/>
                </a:solidFill>
              </a:rPr>
              <a:t>, </a:t>
            </a:r>
            <a:r>
              <a:rPr lang="en-US" sz="2800" dirty="0" err="1" smtClean="0">
                <a:solidFill>
                  <a:srgbClr val="0000FF"/>
                </a:solidFill>
              </a:rPr>
              <a:t>đốt</a:t>
            </a:r>
            <a:r>
              <a:rPr lang="en-US" sz="2800" dirty="0" smtClean="0">
                <a:solidFill>
                  <a:srgbClr val="0000FF"/>
                </a:solidFill>
              </a:rPr>
              <a:t> </a:t>
            </a:r>
            <a:r>
              <a:rPr lang="en-US" sz="2800" dirty="0" err="1" smtClean="0">
                <a:solidFill>
                  <a:srgbClr val="0000FF"/>
                </a:solidFill>
              </a:rPr>
              <a:t>quặng</a:t>
            </a:r>
            <a:r>
              <a:rPr lang="en-US" sz="2800" dirty="0" smtClean="0">
                <a:solidFill>
                  <a:srgbClr val="0000FF"/>
                </a:solidFill>
              </a:rPr>
              <a:t>,…</a:t>
            </a:r>
          </a:p>
          <a:p>
            <a:pPr marL="457200" indent="-457200">
              <a:buFont typeface="Wingdings" panose="05000000000000000000" pitchFamily="2" charset="2"/>
              <a:buChar char="§"/>
            </a:pPr>
            <a:r>
              <a:rPr lang="en-US" sz="2800" dirty="0" err="1" smtClean="0">
                <a:solidFill>
                  <a:srgbClr val="0000FF"/>
                </a:solidFill>
              </a:rPr>
              <a:t>Phản</a:t>
            </a:r>
            <a:r>
              <a:rPr lang="en-US" sz="2800" dirty="0" smtClean="0">
                <a:solidFill>
                  <a:srgbClr val="0000FF"/>
                </a:solidFill>
              </a:rPr>
              <a:t> </a:t>
            </a:r>
            <a:r>
              <a:rPr lang="en-US" sz="2800" dirty="0" err="1" smtClean="0">
                <a:solidFill>
                  <a:srgbClr val="0000FF"/>
                </a:solidFill>
              </a:rPr>
              <a:t>ứng</a:t>
            </a:r>
            <a:r>
              <a:rPr lang="en-US" sz="2800" dirty="0" smtClean="0">
                <a:solidFill>
                  <a:srgbClr val="0000FF"/>
                </a:solidFill>
              </a:rPr>
              <a:t>: polymer </a:t>
            </a:r>
            <a:r>
              <a:rPr lang="en-US" sz="2800" dirty="0" err="1" smtClean="0">
                <a:solidFill>
                  <a:srgbClr val="0000FF"/>
                </a:solidFill>
              </a:rPr>
              <a:t>hóa</a:t>
            </a:r>
            <a:r>
              <a:rPr lang="en-US" sz="2800" dirty="0">
                <a:solidFill>
                  <a:srgbClr val="0000FF"/>
                </a:solidFill>
              </a:rPr>
              <a:t> </a:t>
            </a:r>
            <a:r>
              <a:rPr lang="en-US" sz="2800" dirty="0" err="1" smtClean="0">
                <a:solidFill>
                  <a:srgbClr val="0000FF"/>
                </a:solidFill>
              </a:rPr>
              <a:t>chất</a:t>
            </a:r>
            <a:r>
              <a:rPr lang="en-US" sz="2800" dirty="0" smtClean="0">
                <a:solidFill>
                  <a:srgbClr val="0000FF"/>
                </a:solidFill>
              </a:rPr>
              <a:t> </a:t>
            </a:r>
            <a:r>
              <a:rPr lang="en-US" sz="2800" dirty="0" err="1" smtClean="0">
                <a:solidFill>
                  <a:srgbClr val="0000FF"/>
                </a:solidFill>
              </a:rPr>
              <a:t>dẻo</a:t>
            </a:r>
            <a:r>
              <a:rPr lang="en-US" sz="2800" dirty="0" smtClean="0">
                <a:solidFill>
                  <a:srgbClr val="0000FF"/>
                </a:solidFill>
              </a:rPr>
              <a:t>, </a:t>
            </a:r>
            <a:r>
              <a:rPr lang="en-US" sz="2800" dirty="0" err="1" smtClean="0">
                <a:solidFill>
                  <a:srgbClr val="0000FF"/>
                </a:solidFill>
              </a:rPr>
              <a:t>sản</a:t>
            </a:r>
            <a:r>
              <a:rPr lang="en-US" sz="2800" dirty="0" smtClean="0">
                <a:solidFill>
                  <a:srgbClr val="0000FF"/>
                </a:solidFill>
              </a:rPr>
              <a:t> </a:t>
            </a:r>
            <a:r>
              <a:rPr lang="en-US" sz="2800" dirty="0" err="1" smtClean="0">
                <a:solidFill>
                  <a:srgbClr val="0000FF"/>
                </a:solidFill>
              </a:rPr>
              <a:t>xuất</a:t>
            </a:r>
            <a:r>
              <a:rPr lang="en-US" sz="2800" dirty="0" smtClean="0">
                <a:solidFill>
                  <a:srgbClr val="0000FF"/>
                </a:solidFill>
              </a:rPr>
              <a:t> </a:t>
            </a:r>
            <a:r>
              <a:rPr lang="en-US" sz="2800" dirty="0" err="1" smtClean="0">
                <a:solidFill>
                  <a:srgbClr val="0000FF"/>
                </a:solidFill>
              </a:rPr>
              <a:t>xúc</a:t>
            </a:r>
            <a:r>
              <a:rPr lang="en-US" sz="2800" dirty="0" smtClean="0">
                <a:solidFill>
                  <a:srgbClr val="0000FF"/>
                </a:solidFill>
              </a:rPr>
              <a:t> </a:t>
            </a:r>
            <a:r>
              <a:rPr lang="en-US" sz="2800" dirty="0" err="1" smtClean="0">
                <a:solidFill>
                  <a:srgbClr val="0000FF"/>
                </a:solidFill>
              </a:rPr>
              <a:t>tác</a:t>
            </a:r>
            <a:r>
              <a:rPr lang="en-US" sz="2800" dirty="0" smtClean="0">
                <a:solidFill>
                  <a:srgbClr val="0000FF"/>
                </a:solidFill>
              </a:rPr>
              <a:t>,…</a:t>
            </a:r>
          </a:p>
          <a:p>
            <a:pPr marL="457200" indent="-457200" algn="just">
              <a:buFont typeface="Wingdings" panose="05000000000000000000" pitchFamily="2" charset="2"/>
              <a:buChar char="§"/>
            </a:pPr>
            <a:r>
              <a:rPr lang="en-US" sz="2800" dirty="0" err="1" smtClean="0">
                <a:solidFill>
                  <a:srgbClr val="0000FF"/>
                </a:solidFill>
              </a:rPr>
              <a:t>Hóa</a:t>
            </a:r>
            <a:r>
              <a:rPr lang="en-US" sz="2800" dirty="0" smtClean="0">
                <a:solidFill>
                  <a:srgbClr val="0000FF"/>
                </a:solidFill>
              </a:rPr>
              <a:t> </a:t>
            </a:r>
            <a:r>
              <a:rPr lang="en-US" sz="2800" dirty="0" err="1" smtClean="0">
                <a:solidFill>
                  <a:srgbClr val="0000FF"/>
                </a:solidFill>
              </a:rPr>
              <a:t>dược-thực</a:t>
            </a:r>
            <a:r>
              <a:rPr lang="en-US" sz="2800" dirty="0" smtClean="0">
                <a:solidFill>
                  <a:srgbClr val="0000FF"/>
                </a:solidFill>
              </a:rPr>
              <a:t> </a:t>
            </a:r>
            <a:r>
              <a:rPr lang="en-US" sz="2800" dirty="0" err="1" smtClean="0">
                <a:solidFill>
                  <a:srgbClr val="0000FF"/>
                </a:solidFill>
              </a:rPr>
              <a:t>phẩm</a:t>
            </a:r>
            <a:r>
              <a:rPr lang="en-US" sz="2800" dirty="0" smtClean="0">
                <a:solidFill>
                  <a:srgbClr val="0000FF"/>
                </a:solidFill>
              </a:rPr>
              <a:t>: </a:t>
            </a:r>
            <a:r>
              <a:rPr lang="en-US" sz="2800" dirty="0" err="1" smtClean="0">
                <a:solidFill>
                  <a:srgbClr val="0000FF"/>
                </a:solidFill>
              </a:rPr>
              <a:t>phẩm</a:t>
            </a:r>
            <a:r>
              <a:rPr lang="en-US" sz="2800" dirty="0" smtClean="0">
                <a:solidFill>
                  <a:srgbClr val="0000FF"/>
                </a:solidFill>
              </a:rPr>
              <a:t> </a:t>
            </a:r>
            <a:r>
              <a:rPr lang="en-US" sz="2800" dirty="0" err="1" smtClean="0">
                <a:solidFill>
                  <a:srgbClr val="0000FF"/>
                </a:solidFill>
              </a:rPr>
              <a:t>màu</a:t>
            </a:r>
            <a:r>
              <a:rPr lang="en-US" sz="2800" dirty="0" smtClean="0">
                <a:solidFill>
                  <a:srgbClr val="0000FF"/>
                </a:solidFill>
              </a:rPr>
              <a:t>, </a:t>
            </a:r>
            <a:r>
              <a:rPr lang="en-US" sz="2800" dirty="0" err="1" smtClean="0">
                <a:solidFill>
                  <a:srgbClr val="0000FF"/>
                </a:solidFill>
              </a:rPr>
              <a:t>thuốc</a:t>
            </a:r>
            <a:r>
              <a:rPr lang="en-US" sz="2800" dirty="0" smtClean="0">
                <a:solidFill>
                  <a:srgbClr val="0000FF"/>
                </a:solidFill>
              </a:rPr>
              <a:t> </a:t>
            </a:r>
            <a:r>
              <a:rPr lang="en-US" sz="2800" dirty="0" err="1" smtClean="0">
                <a:solidFill>
                  <a:srgbClr val="0000FF"/>
                </a:solidFill>
              </a:rPr>
              <a:t>nhuộm</a:t>
            </a:r>
            <a:r>
              <a:rPr lang="en-US" sz="2800" dirty="0" smtClean="0">
                <a:solidFill>
                  <a:srgbClr val="0000FF"/>
                </a:solidFill>
              </a:rPr>
              <a:t>, </a:t>
            </a:r>
            <a:r>
              <a:rPr lang="en-US" sz="2800" dirty="0" err="1" smtClean="0">
                <a:solidFill>
                  <a:srgbClr val="0000FF"/>
                </a:solidFill>
              </a:rPr>
              <a:t>dược</a:t>
            </a:r>
            <a:r>
              <a:rPr lang="en-US" sz="2800" dirty="0" smtClean="0">
                <a:solidFill>
                  <a:srgbClr val="0000FF"/>
                </a:solidFill>
              </a:rPr>
              <a:t> </a:t>
            </a:r>
            <a:r>
              <a:rPr lang="en-US" sz="2800" dirty="0" err="1" smtClean="0">
                <a:solidFill>
                  <a:srgbClr val="0000FF"/>
                </a:solidFill>
              </a:rPr>
              <a:t>phẩm</a:t>
            </a:r>
            <a:r>
              <a:rPr lang="en-US" sz="2800" dirty="0" smtClean="0">
                <a:solidFill>
                  <a:srgbClr val="0000FF"/>
                </a:solidFill>
              </a:rPr>
              <a:t>, </a:t>
            </a:r>
            <a:r>
              <a:rPr lang="en-US" sz="2800" dirty="0" err="1" smtClean="0">
                <a:solidFill>
                  <a:srgbClr val="0000FF"/>
                </a:solidFill>
              </a:rPr>
              <a:t>kẹo</a:t>
            </a:r>
            <a:r>
              <a:rPr lang="en-US" sz="2800" dirty="0" smtClean="0">
                <a:solidFill>
                  <a:srgbClr val="0000FF"/>
                </a:solidFill>
              </a:rPr>
              <a:t>,…</a:t>
            </a:r>
          </a:p>
          <a:p>
            <a:r>
              <a:rPr lang="en-US" sz="2800" dirty="0" smtClean="0">
                <a:solidFill>
                  <a:srgbClr val="0000FF"/>
                </a:solidFill>
              </a:rPr>
              <a:t> </a:t>
            </a:r>
            <a:endParaRPr lang="en-US" sz="3200" b="1" dirty="0">
              <a:solidFill>
                <a:srgbClr val="0000FF"/>
              </a:solidFill>
            </a:endParaRPr>
          </a:p>
        </p:txBody>
      </p:sp>
      <p:sp>
        <p:nvSpPr>
          <p:cNvPr id="6" name="Slide Number Placeholder 2"/>
          <p:cNvSpPr>
            <a:spLocks noGrp="1"/>
          </p:cNvSpPr>
          <p:nvPr>
            <p:ph type="sldNum" sz="quarter" idx="12"/>
          </p:nvPr>
        </p:nvSpPr>
        <p:spPr>
          <a:xfrm>
            <a:off x="7010400" y="6477000"/>
            <a:ext cx="2133600" cy="365125"/>
          </a:xfrm>
        </p:spPr>
        <p:txBody>
          <a:bodyPr/>
          <a:lstStyle/>
          <a:p>
            <a:r>
              <a:rPr lang="en-US" sz="1600" dirty="0">
                <a:latin typeface="Arial" pitchFamily="34" charset="0"/>
                <a:cs typeface="Arial" pitchFamily="34" charset="0"/>
              </a:rPr>
              <a:t>2</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3345791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16.2. </a:t>
            </a:r>
            <a:r>
              <a:rPr lang="en-US" sz="3600" b="1" dirty="0" err="1" smtClean="0">
                <a:solidFill>
                  <a:srgbClr val="FF0066"/>
                </a:solidFill>
              </a:rPr>
              <a:t>Tính</a:t>
            </a:r>
            <a:r>
              <a:rPr lang="en-US" sz="3600" b="1" dirty="0" smtClean="0">
                <a:solidFill>
                  <a:srgbClr val="FF0066"/>
                </a:solidFill>
              </a:rPr>
              <a:t> </a:t>
            </a:r>
            <a:r>
              <a:rPr lang="en-US" sz="3600" b="1" dirty="0" err="1" smtClean="0">
                <a:solidFill>
                  <a:srgbClr val="FF0066"/>
                </a:solidFill>
              </a:rPr>
              <a:t>toán</a:t>
            </a:r>
            <a:r>
              <a:rPr lang="en-US" sz="3600" b="1" dirty="0" smtClean="0">
                <a:solidFill>
                  <a:srgbClr val="FF0066"/>
                </a:solidFill>
              </a:rPr>
              <a:t> </a:t>
            </a:r>
            <a:r>
              <a:rPr lang="en-US" sz="3600" b="1" dirty="0" err="1" smtClean="0">
                <a:solidFill>
                  <a:srgbClr val="FF0066"/>
                </a:solidFill>
              </a:rPr>
              <a:t>máy</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609600" y="838200"/>
            <a:ext cx="7008329" cy="2862322"/>
          </a:xfrm>
          <a:prstGeom prst="rect">
            <a:avLst/>
          </a:prstGeom>
          <a:noFill/>
        </p:spPr>
        <p:txBody>
          <a:bodyPr wrap="none" rtlCol="0">
            <a:spAutoFit/>
          </a:bodyPr>
          <a:lstStyle/>
          <a:p>
            <a:r>
              <a:rPr lang="en-US" sz="3600" b="1" dirty="0" err="1" smtClean="0">
                <a:solidFill>
                  <a:srgbClr val="FF6600"/>
                </a:solidFill>
              </a:rPr>
              <a:t>Thông</a:t>
            </a:r>
            <a:r>
              <a:rPr lang="en-US" sz="3600" b="1" dirty="0" smtClean="0">
                <a:solidFill>
                  <a:srgbClr val="FF6600"/>
                </a:solidFill>
              </a:rPr>
              <a:t> </a:t>
            </a:r>
            <a:r>
              <a:rPr lang="en-US" sz="3600" b="1" dirty="0" err="1" smtClean="0">
                <a:solidFill>
                  <a:srgbClr val="FF6600"/>
                </a:solidFill>
              </a:rPr>
              <a:t>số</a:t>
            </a:r>
            <a:r>
              <a:rPr lang="en-US" sz="3600" b="1" dirty="0" smtClean="0">
                <a:solidFill>
                  <a:srgbClr val="FF6600"/>
                </a:solidFill>
              </a:rPr>
              <a:t> </a:t>
            </a:r>
            <a:r>
              <a:rPr lang="en-US" sz="3600" b="1" dirty="0" err="1" smtClean="0">
                <a:solidFill>
                  <a:srgbClr val="FF6600"/>
                </a:solidFill>
              </a:rPr>
              <a:t>cơ</a:t>
            </a:r>
            <a:r>
              <a:rPr lang="en-US" sz="3600" b="1" dirty="0" smtClean="0">
                <a:solidFill>
                  <a:srgbClr val="FF6600"/>
                </a:solidFill>
              </a:rPr>
              <a:t> </a:t>
            </a:r>
            <a:r>
              <a:rPr lang="en-US" sz="3600" b="1" dirty="0" err="1" smtClean="0">
                <a:solidFill>
                  <a:srgbClr val="FF6600"/>
                </a:solidFill>
              </a:rPr>
              <a:t>bản</a:t>
            </a:r>
            <a:r>
              <a:rPr lang="en-US" sz="3600" b="1" dirty="0" smtClean="0">
                <a:solidFill>
                  <a:srgbClr val="FF6600"/>
                </a:solidFill>
              </a:rPr>
              <a:t>:</a:t>
            </a:r>
          </a:p>
          <a:p>
            <a:pPr marL="1200150" lvl="1" indent="-742950">
              <a:buFont typeface="+mj-lt"/>
              <a:buAutoNum type="arabicParenR"/>
            </a:pPr>
            <a:r>
              <a:rPr lang="en-US" sz="3600" dirty="0" err="1" smtClean="0">
                <a:solidFill>
                  <a:srgbClr val="0000FF"/>
                </a:solidFill>
              </a:rPr>
              <a:t>Số</a:t>
            </a:r>
            <a:r>
              <a:rPr lang="en-US" sz="3600" dirty="0" smtClean="0">
                <a:solidFill>
                  <a:srgbClr val="0000FF"/>
                </a:solidFill>
              </a:rPr>
              <a:t> </a:t>
            </a:r>
            <a:r>
              <a:rPr lang="en-US" sz="3600" dirty="0" err="1" smtClean="0">
                <a:solidFill>
                  <a:srgbClr val="0000FF"/>
                </a:solidFill>
              </a:rPr>
              <a:t>vòng</a:t>
            </a:r>
            <a:r>
              <a:rPr lang="en-US" sz="3600" dirty="0" smtClean="0">
                <a:solidFill>
                  <a:srgbClr val="0000FF"/>
                </a:solidFill>
              </a:rPr>
              <a:t> quay: </a:t>
            </a:r>
            <a:r>
              <a:rPr lang="en-US" sz="3600" dirty="0" err="1" smtClean="0">
                <a:solidFill>
                  <a:srgbClr val="0000FF"/>
                </a:solidFill>
              </a:rPr>
              <a:t>thùng</a:t>
            </a:r>
            <a:r>
              <a:rPr lang="en-US" sz="3600" dirty="0" smtClean="0">
                <a:solidFill>
                  <a:srgbClr val="0000FF"/>
                </a:solidFill>
              </a:rPr>
              <a:t>, </a:t>
            </a:r>
            <a:r>
              <a:rPr lang="en-US" sz="3600" dirty="0" err="1" smtClean="0">
                <a:solidFill>
                  <a:srgbClr val="0000FF"/>
                </a:solidFill>
              </a:rPr>
              <a:t>cánh</a:t>
            </a:r>
            <a:r>
              <a:rPr lang="en-US" sz="3600" dirty="0" smtClean="0">
                <a:solidFill>
                  <a:srgbClr val="0000FF"/>
                </a:solidFill>
              </a:rPr>
              <a:t>, </a:t>
            </a:r>
            <a:r>
              <a:rPr lang="en-US" sz="3600" dirty="0" err="1" smtClean="0">
                <a:solidFill>
                  <a:srgbClr val="0000FF"/>
                </a:solidFill>
              </a:rPr>
              <a:t>vít</a:t>
            </a:r>
            <a:endParaRPr lang="en-US" sz="3600" dirty="0" smtClean="0">
              <a:solidFill>
                <a:srgbClr val="0000FF"/>
              </a:solidFill>
            </a:endParaRPr>
          </a:p>
          <a:p>
            <a:pPr marL="1200150" lvl="1" indent="-742950">
              <a:buFont typeface="+mj-lt"/>
              <a:buAutoNum type="arabicParenR"/>
            </a:pPr>
            <a:r>
              <a:rPr lang="en-US" sz="3600" dirty="0" err="1" smtClean="0">
                <a:solidFill>
                  <a:srgbClr val="0000FF"/>
                </a:solidFill>
              </a:rPr>
              <a:t>Thời</a:t>
            </a:r>
            <a:r>
              <a:rPr lang="en-US" sz="3600" dirty="0" smtClean="0">
                <a:solidFill>
                  <a:srgbClr val="0000FF"/>
                </a:solidFill>
              </a:rPr>
              <a:t> </a:t>
            </a:r>
            <a:r>
              <a:rPr lang="en-US" sz="3600" dirty="0" err="1" smtClean="0">
                <a:solidFill>
                  <a:srgbClr val="0000FF"/>
                </a:solidFill>
              </a:rPr>
              <a:t>gian</a:t>
            </a:r>
            <a:r>
              <a:rPr lang="en-US" sz="3600" dirty="0" smtClean="0">
                <a:solidFill>
                  <a:srgbClr val="0000FF"/>
                </a:solidFill>
              </a:rPr>
              <a:t> </a:t>
            </a:r>
            <a:r>
              <a:rPr lang="en-US" sz="3600" dirty="0" err="1" smtClean="0">
                <a:solidFill>
                  <a:srgbClr val="0000FF"/>
                </a:solidFill>
              </a:rPr>
              <a:t>trộn</a:t>
            </a:r>
            <a:endParaRPr lang="en-US" sz="3600" dirty="0" smtClean="0">
              <a:solidFill>
                <a:srgbClr val="0000FF"/>
              </a:solidFill>
            </a:endParaRPr>
          </a:p>
          <a:p>
            <a:pPr marL="1200150" lvl="1" indent="-742950">
              <a:buFont typeface="+mj-lt"/>
              <a:buAutoNum type="arabicParenR"/>
            </a:pPr>
            <a:r>
              <a:rPr lang="en-US" sz="3600" dirty="0" err="1" smtClean="0">
                <a:solidFill>
                  <a:srgbClr val="0000FF"/>
                </a:solidFill>
              </a:rPr>
              <a:t>Năng</a:t>
            </a:r>
            <a:r>
              <a:rPr lang="en-US" sz="3600" dirty="0" smtClean="0">
                <a:solidFill>
                  <a:srgbClr val="0000FF"/>
                </a:solidFill>
              </a:rPr>
              <a:t> </a:t>
            </a:r>
            <a:r>
              <a:rPr lang="en-US" sz="3600" dirty="0" err="1" smtClean="0">
                <a:solidFill>
                  <a:srgbClr val="0000FF"/>
                </a:solidFill>
              </a:rPr>
              <a:t>suất</a:t>
            </a:r>
            <a:r>
              <a:rPr lang="en-US" sz="3600" dirty="0" smtClean="0">
                <a:solidFill>
                  <a:srgbClr val="0000FF"/>
                </a:solidFill>
              </a:rPr>
              <a:t> </a:t>
            </a:r>
            <a:r>
              <a:rPr lang="en-US" sz="3600" dirty="0" err="1" smtClean="0">
                <a:solidFill>
                  <a:srgbClr val="0000FF"/>
                </a:solidFill>
              </a:rPr>
              <a:t>máy</a:t>
            </a:r>
            <a:r>
              <a:rPr lang="en-US" sz="3600" dirty="0" smtClean="0">
                <a:solidFill>
                  <a:srgbClr val="0000FF"/>
                </a:solidFill>
              </a:rPr>
              <a:t> </a:t>
            </a:r>
            <a:r>
              <a:rPr lang="en-US" sz="3600" dirty="0" err="1" smtClean="0">
                <a:solidFill>
                  <a:srgbClr val="0000FF"/>
                </a:solidFill>
              </a:rPr>
              <a:t>trộn</a:t>
            </a:r>
            <a:endParaRPr lang="en-US" sz="3600" dirty="0" smtClean="0">
              <a:solidFill>
                <a:srgbClr val="0000FF"/>
              </a:solidFill>
            </a:endParaRPr>
          </a:p>
          <a:p>
            <a:pPr marL="1200150" lvl="1" indent="-742950">
              <a:buFont typeface="+mj-lt"/>
              <a:buAutoNum type="arabicParenR"/>
            </a:pPr>
            <a:r>
              <a:rPr lang="en-US" sz="3600" dirty="0" err="1" smtClean="0">
                <a:solidFill>
                  <a:srgbClr val="0000FF"/>
                </a:solidFill>
              </a:rPr>
              <a:t>Công</a:t>
            </a:r>
            <a:r>
              <a:rPr lang="en-US" sz="3600" dirty="0" smtClean="0">
                <a:solidFill>
                  <a:srgbClr val="0000FF"/>
                </a:solidFill>
              </a:rPr>
              <a:t> </a:t>
            </a:r>
            <a:r>
              <a:rPr lang="en-US" sz="3600" dirty="0" err="1" smtClean="0">
                <a:solidFill>
                  <a:srgbClr val="0000FF"/>
                </a:solidFill>
              </a:rPr>
              <a:t>suất</a:t>
            </a:r>
            <a:r>
              <a:rPr lang="en-US" sz="3600" dirty="0" smtClean="0">
                <a:solidFill>
                  <a:srgbClr val="0000FF"/>
                </a:solidFill>
              </a:rPr>
              <a:t> </a:t>
            </a:r>
            <a:r>
              <a:rPr lang="en-US" sz="3600" dirty="0" err="1" smtClean="0">
                <a:solidFill>
                  <a:srgbClr val="0000FF"/>
                </a:solidFill>
              </a:rPr>
              <a:t>máy</a:t>
            </a:r>
            <a:r>
              <a:rPr lang="en-US" sz="3600" dirty="0" smtClean="0">
                <a:solidFill>
                  <a:srgbClr val="0000FF"/>
                </a:solidFill>
              </a:rPr>
              <a:t> </a:t>
            </a:r>
            <a:r>
              <a:rPr lang="en-US" sz="3600" dirty="0" err="1" smtClean="0">
                <a:solidFill>
                  <a:srgbClr val="0000FF"/>
                </a:solidFill>
              </a:rPr>
              <a:t>trộn</a:t>
            </a:r>
            <a:endParaRPr lang="en-US" sz="3600" dirty="0">
              <a:solidFill>
                <a:srgbClr val="0000FF"/>
              </a:solidFill>
            </a:endParaRPr>
          </a:p>
        </p:txBody>
      </p:sp>
      <p:sp>
        <p:nvSpPr>
          <p:cNvPr id="4"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20</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767603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16.1. </a:t>
            </a:r>
            <a:r>
              <a:rPr lang="en-US" sz="3600" b="1" dirty="0" err="1" smtClean="0">
                <a:solidFill>
                  <a:srgbClr val="FF0066"/>
                </a:solidFill>
              </a:rPr>
              <a:t>Quá</a:t>
            </a:r>
            <a:r>
              <a:rPr lang="en-US" sz="3600" b="1" dirty="0" smtClean="0">
                <a:solidFill>
                  <a:srgbClr val="FF0066"/>
                </a:solidFill>
              </a:rPr>
              <a:t> </a:t>
            </a:r>
            <a:r>
              <a:rPr lang="en-US" sz="3600" b="1" dirty="0" err="1" smtClean="0">
                <a:solidFill>
                  <a:srgbClr val="FF0066"/>
                </a:solidFill>
              </a:rPr>
              <a:t>trình</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0" y="610136"/>
            <a:ext cx="9144000" cy="6247864"/>
          </a:xfrm>
          <a:prstGeom prst="rect">
            <a:avLst/>
          </a:prstGeom>
          <a:noFill/>
        </p:spPr>
        <p:txBody>
          <a:bodyPr wrap="square" rtlCol="0">
            <a:spAutoFit/>
          </a:bodyPr>
          <a:lstStyle/>
          <a:p>
            <a:pPr algn="just"/>
            <a:r>
              <a:rPr lang="en-US" sz="3200" b="1" dirty="0" err="1" smtClean="0">
                <a:solidFill>
                  <a:srgbClr val="009900"/>
                </a:solidFill>
              </a:rPr>
              <a:t>Các</a:t>
            </a:r>
            <a:r>
              <a:rPr lang="en-US" sz="3200" b="1" dirty="0" smtClean="0">
                <a:solidFill>
                  <a:srgbClr val="009900"/>
                </a:solidFill>
              </a:rPr>
              <a:t> </a:t>
            </a:r>
            <a:r>
              <a:rPr lang="en-US" sz="3200" b="1" dirty="0" err="1" smtClean="0">
                <a:solidFill>
                  <a:srgbClr val="009900"/>
                </a:solidFill>
              </a:rPr>
              <a:t>yếu</a:t>
            </a:r>
            <a:r>
              <a:rPr lang="en-US" sz="3200" b="1" dirty="0" smtClean="0">
                <a:solidFill>
                  <a:srgbClr val="009900"/>
                </a:solidFill>
              </a:rPr>
              <a:t> </a:t>
            </a:r>
            <a:r>
              <a:rPr lang="en-US" sz="3200" b="1" dirty="0" err="1" smtClean="0">
                <a:solidFill>
                  <a:srgbClr val="009900"/>
                </a:solidFill>
              </a:rPr>
              <a:t>tố</a:t>
            </a:r>
            <a:r>
              <a:rPr lang="en-US" sz="3200" b="1" dirty="0" smtClean="0">
                <a:solidFill>
                  <a:srgbClr val="009900"/>
                </a:solidFill>
              </a:rPr>
              <a:t> </a:t>
            </a:r>
            <a:r>
              <a:rPr lang="en-US" sz="3200" b="1" dirty="0" err="1" smtClean="0">
                <a:solidFill>
                  <a:srgbClr val="009900"/>
                </a:solidFill>
              </a:rPr>
              <a:t>ảnh</a:t>
            </a:r>
            <a:r>
              <a:rPr lang="en-US" sz="3200" b="1" dirty="0" smtClean="0">
                <a:solidFill>
                  <a:srgbClr val="009900"/>
                </a:solidFill>
              </a:rPr>
              <a:t> </a:t>
            </a:r>
            <a:r>
              <a:rPr lang="en-US" sz="3200" b="1" dirty="0" err="1" smtClean="0">
                <a:solidFill>
                  <a:srgbClr val="009900"/>
                </a:solidFill>
              </a:rPr>
              <a:t>hưởng</a:t>
            </a:r>
            <a:endParaRPr lang="en-US" sz="3200" b="1" dirty="0" smtClean="0">
              <a:solidFill>
                <a:srgbClr val="009900"/>
              </a:solidFill>
            </a:endParaRPr>
          </a:p>
          <a:p>
            <a:pPr marL="228600" indent="-228600" algn="just">
              <a:buFont typeface="Arial" panose="020B0604020202020204" pitchFamily="34" charset="0"/>
              <a:buChar char="•"/>
            </a:pPr>
            <a:r>
              <a:rPr lang="en-US" sz="2800" b="1" dirty="0" err="1" smtClean="0">
                <a:solidFill>
                  <a:srgbClr val="0000FF"/>
                </a:solidFill>
              </a:rPr>
              <a:t>Sự</a:t>
            </a:r>
            <a:r>
              <a:rPr lang="en-US" sz="2800" b="1" dirty="0" smtClean="0">
                <a:solidFill>
                  <a:srgbClr val="0000FF"/>
                </a:solidFill>
              </a:rPr>
              <a:t> </a:t>
            </a:r>
            <a:r>
              <a:rPr lang="en-US" sz="2800" b="1" dirty="0" err="1" smtClean="0">
                <a:solidFill>
                  <a:srgbClr val="0000FF"/>
                </a:solidFill>
              </a:rPr>
              <a:t>phân</a:t>
            </a:r>
            <a:r>
              <a:rPr lang="en-US" sz="2800" b="1" dirty="0" smtClean="0">
                <a:solidFill>
                  <a:srgbClr val="0000FF"/>
                </a:solidFill>
              </a:rPr>
              <a:t> </a:t>
            </a:r>
            <a:r>
              <a:rPr lang="en-US" sz="2800" b="1" dirty="0" err="1" smtClean="0">
                <a:solidFill>
                  <a:srgbClr val="0000FF"/>
                </a:solidFill>
              </a:rPr>
              <a:t>bố</a:t>
            </a:r>
            <a:r>
              <a:rPr lang="en-US" sz="2800" b="1" dirty="0" smtClean="0">
                <a:solidFill>
                  <a:srgbClr val="0000FF"/>
                </a:solidFill>
              </a:rPr>
              <a:t> </a:t>
            </a:r>
            <a:r>
              <a:rPr lang="en-US" sz="2800" b="1" dirty="0" err="1" smtClean="0">
                <a:solidFill>
                  <a:srgbClr val="0000FF"/>
                </a:solidFill>
              </a:rPr>
              <a:t>cỡ</a:t>
            </a:r>
            <a:r>
              <a:rPr lang="en-US" sz="2800" b="1" dirty="0" smtClean="0">
                <a:solidFill>
                  <a:srgbClr val="0000FF"/>
                </a:solidFill>
              </a:rPr>
              <a:t> </a:t>
            </a:r>
            <a:r>
              <a:rPr lang="en-US" sz="2800" b="1" dirty="0" err="1" smtClean="0">
                <a:solidFill>
                  <a:srgbClr val="0000FF"/>
                </a:solidFill>
              </a:rPr>
              <a:t>hạt</a:t>
            </a:r>
            <a:r>
              <a:rPr lang="en-US" sz="2800" b="1" dirty="0" smtClean="0">
                <a:solidFill>
                  <a:srgbClr val="0000FF"/>
                </a:solidFill>
              </a:rPr>
              <a:t>: </a:t>
            </a:r>
            <a:r>
              <a:rPr lang="en-US" sz="2400" dirty="0" err="1" smtClean="0">
                <a:solidFill>
                  <a:srgbClr val="0000FF"/>
                </a:solidFill>
              </a:rPr>
              <a:t>quá</a:t>
            </a:r>
            <a:r>
              <a:rPr lang="en-US" sz="2400" dirty="0" smtClean="0">
                <a:solidFill>
                  <a:srgbClr val="0000FF"/>
                </a:solidFill>
              </a:rPr>
              <a:t> </a:t>
            </a:r>
            <a:r>
              <a:rPr lang="en-US" sz="2400" dirty="0" err="1" smtClean="0">
                <a:solidFill>
                  <a:srgbClr val="0000FF"/>
                </a:solidFill>
              </a:rPr>
              <a:t>rộng</a:t>
            </a:r>
            <a:r>
              <a:rPr lang="en-US" sz="2400" dirty="0" smtClean="0">
                <a:solidFill>
                  <a:srgbClr val="0000FF"/>
                </a:solidFill>
              </a:rPr>
              <a:t> </a:t>
            </a:r>
            <a:r>
              <a:rPr lang="en-US" sz="2400" dirty="0" err="1" smtClean="0">
                <a:solidFill>
                  <a:srgbClr val="0000FF"/>
                </a:solidFill>
              </a:rPr>
              <a:t>sẽ</a:t>
            </a:r>
            <a:r>
              <a:rPr lang="en-US" sz="2400" dirty="0" smtClean="0">
                <a:solidFill>
                  <a:srgbClr val="0000FF"/>
                </a:solidFill>
              </a:rPr>
              <a:t> </a:t>
            </a:r>
            <a:r>
              <a:rPr lang="en-US" sz="2400" dirty="0" err="1" smtClean="0">
                <a:solidFill>
                  <a:srgbClr val="0000FF"/>
                </a:solidFill>
              </a:rPr>
              <a:t>ảnh</a:t>
            </a:r>
            <a:r>
              <a:rPr lang="en-US" sz="2400" dirty="0" smtClean="0">
                <a:solidFill>
                  <a:srgbClr val="0000FF"/>
                </a:solidFill>
              </a:rPr>
              <a:t> </a:t>
            </a:r>
            <a:r>
              <a:rPr lang="en-US" sz="2400" dirty="0" err="1" smtClean="0">
                <a:solidFill>
                  <a:srgbClr val="0000FF"/>
                </a:solidFill>
              </a:rPr>
              <a:t>hưởng</a:t>
            </a:r>
            <a:r>
              <a:rPr lang="en-US" sz="2400" dirty="0" smtClean="0">
                <a:solidFill>
                  <a:srgbClr val="0000FF"/>
                </a:solidFill>
              </a:rPr>
              <a:t> </a:t>
            </a:r>
            <a:r>
              <a:rPr lang="en-US" sz="2400" dirty="0" err="1" smtClean="0">
                <a:solidFill>
                  <a:srgbClr val="0000FF"/>
                </a:solidFill>
              </a:rPr>
              <a:t>xấu</a:t>
            </a:r>
            <a:r>
              <a:rPr lang="en-US" sz="2400" dirty="0" smtClean="0">
                <a:solidFill>
                  <a:srgbClr val="0000FF"/>
                </a:solidFill>
              </a:rPr>
              <a:t> </a:t>
            </a:r>
            <a:r>
              <a:rPr lang="en-US" sz="2400" dirty="0" err="1" smtClean="0">
                <a:solidFill>
                  <a:srgbClr val="0000FF"/>
                </a:solidFill>
              </a:rPr>
              <a:t>đến</a:t>
            </a:r>
            <a:r>
              <a:rPr lang="en-US" sz="2400" dirty="0" smtClean="0">
                <a:solidFill>
                  <a:srgbClr val="0000FF"/>
                </a:solidFill>
              </a:rPr>
              <a:t> </a:t>
            </a:r>
            <a:r>
              <a:rPr lang="en-US" sz="2400" dirty="0" err="1" smtClean="0">
                <a:solidFill>
                  <a:srgbClr val="0000FF"/>
                </a:solidFill>
              </a:rPr>
              <a:t>quá</a:t>
            </a:r>
            <a:r>
              <a:rPr lang="en-US" sz="2400" dirty="0" smtClean="0">
                <a:solidFill>
                  <a:srgbClr val="0000FF"/>
                </a:solidFill>
              </a:rPr>
              <a:t> </a:t>
            </a:r>
            <a:r>
              <a:rPr lang="en-US" sz="2400" dirty="0" err="1" smtClean="0">
                <a:solidFill>
                  <a:srgbClr val="0000FF"/>
                </a:solidFill>
              </a:rPr>
              <a:t>trình</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p>
          <a:p>
            <a:pPr marL="228600" indent="-228600" algn="just">
              <a:buFont typeface="Arial" panose="020B0604020202020204" pitchFamily="34" charset="0"/>
              <a:buChar char="•"/>
            </a:pPr>
            <a:r>
              <a:rPr lang="en-US" sz="2800" b="1" dirty="0" err="1" smtClean="0">
                <a:solidFill>
                  <a:srgbClr val="0000FF"/>
                </a:solidFill>
              </a:rPr>
              <a:t>Khối</a:t>
            </a:r>
            <a:r>
              <a:rPr lang="en-US" sz="2800" b="1" dirty="0" smtClean="0">
                <a:solidFill>
                  <a:srgbClr val="0000FF"/>
                </a:solidFill>
              </a:rPr>
              <a:t> </a:t>
            </a:r>
            <a:r>
              <a:rPr lang="en-US" sz="2800" b="1" dirty="0" err="1" smtClean="0">
                <a:solidFill>
                  <a:srgbClr val="0000FF"/>
                </a:solidFill>
              </a:rPr>
              <a:t>lượng</a:t>
            </a:r>
            <a:r>
              <a:rPr lang="en-US" sz="2800" b="1" dirty="0" smtClean="0">
                <a:solidFill>
                  <a:srgbClr val="0000FF"/>
                </a:solidFill>
              </a:rPr>
              <a:t> </a:t>
            </a:r>
            <a:r>
              <a:rPr lang="en-US" sz="2800" b="1" dirty="0" err="1" smtClean="0">
                <a:solidFill>
                  <a:srgbClr val="0000FF"/>
                </a:solidFill>
              </a:rPr>
              <a:t>riêng</a:t>
            </a:r>
            <a:r>
              <a:rPr lang="en-US" sz="2800" b="1" dirty="0" smtClean="0">
                <a:solidFill>
                  <a:srgbClr val="0000FF"/>
                </a:solidFill>
              </a:rPr>
              <a:t> </a:t>
            </a:r>
            <a:r>
              <a:rPr lang="en-US" sz="2800" b="1" dirty="0" err="1" smtClean="0">
                <a:solidFill>
                  <a:srgbClr val="0000FF"/>
                </a:solidFill>
              </a:rPr>
              <a:t>xốp</a:t>
            </a:r>
            <a:r>
              <a:rPr lang="en-US" sz="2800" b="1" dirty="0" smtClean="0">
                <a:solidFill>
                  <a:srgbClr val="0000FF"/>
                </a:solidFill>
              </a:rPr>
              <a:t>: </a:t>
            </a:r>
            <a:r>
              <a:rPr lang="en-US" sz="2400" dirty="0" err="1" smtClean="0">
                <a:solidFill>
                  <a:srgbClr val="0000FF"/>
                </a:solidFill>
              </a:rPr>
              <a:t>thay</a:t>
            </a:r>
            <a:r>
              <a:rPr lang="en-US" sz="2400" dirty="0" smtClean="0">
                <a:solidFill>
                  <a:srgbClr val="0000FF"/>
                </a:solidFill>
              </a:rPr>
              <a:t> </a:t>
            </a:r>
            <a:r>
              <a:rPr lang="en-US" sz="2400" dirty="0" err="1" smtClean="0">
                <a:solidFill>
                  <a:srgbClr val="0000FF"/>
                </a:solidFill>
              </a:rPr>
              <a:t>đổi</a:t>
            </a:r>
            <a:r>
              <a:rPr lang="en-US" sz="2400" dirty="0" smtClean="0">
                <a:solidFill>
                  <a:srgbClr val="0000FF"/>
                </a:solidFill>
              </a:rPr>
              <a:t> </a:t>
            </a:r>
            <a:r>
              <a:rPr lang="en-US" sz="2400" dirty="0" err="1" smtClean="0">
                <a:solidFill>
                  <a:srgbClr val="0000FF"/>
                </a:solidFill>
              </a:rPr>
              <a:t>khi</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giảm</a:t>
            </a:r>
            <a:r>
              <a:rPr lang="en-US" sz="2400" dirty="0" smtClean="0">
                <a:solidFill>
                  <a:srgbClr val="0000FF"/>
                </a:solidFill>
              </a:rPr>
              <a:t> do </a:t>
            </a:r>
            <a:r>
              <a:rPr lang="en-US" sz="2400" dirty="0" err="1" smtClean="0">
                <a:solidFill>
                  <a:srgbClr val="0000FF"/>
                </a:solidFill>
              </a:rPr>
              <a:t>tạo</a:t>
            </a:r>
            <a:r>
              <a:rPr lang="en-US" sz="2400" dirty="0" smtClean="0">
                <a:solidFill>
                  <a:srgbClr val="0000FF"/>
                </a:solidFill>
              </a:rPr>
              <a:t> </a:t>
            </a:r>
            <a:r>
              <a:rPr lang="en-US" sz="2400" dirty="0" err="1" smtClean="0">
                <a:solidFill>
                  <a:srgbClr val="0000FF"/>
                </a:solidFill>
              </a:rPr>
              <a:t>bọng</a:t>
            </a:r>
            <a:r>
              <a:rPr lang="en-US" sz="2400" dirty="0" smtClean="0">
                <a:solidFill>
                  <a:srgbClr val="0000FF"/>
                </a:solidFill>
              </a:rPr>
              <a:t> </a:t>
            </a:r>
            <a:r>
              <a:rPr lang="en-US" sz="2400" dirty="0" err="1" smtClean="0">
                <a:solidFill>
                  <a:srgbClr val="0000FF"/>
                </a:solidFill>
              </a:rPr>
              <a:t>khí</a:t>
            </a:r>
            <a:r>
              <a:rPr lang="en-US" sz="2400" dirty="0" smtClean="0">
                <a:solidFill>
                  <a:srgbClr val="0000FF"/>
                </a:solidFill>
              </a:rPr>
              <a:t> </a:t>
            </a:r>
            <a:r>
              <a:rPr lang="en-US" sz="2400" dirty="0" err="1" smtClean="0">
                <a:solidFill>
                  <a:srgbClr val="0000FF"/>
                </a:solidFill>
              </a:rPr>
              <a:t>trong</a:t>
            </a:r>
            <a:r>
              <a:rPr lang="en-US" sz="2400" dirty="0" smtClean="0">
                <a:solidFill>
                  <a:srgbClr val="0000FF"/>
                </a:solidFill>
              </a:rPr>
              <a:t> </a:t>
            </a:r>
            <a:r>
              <a:rPr lang="en-US" sz="2400" dirty="0" err="1" smtClean="0">
                <a:solidFill>
                  <a:srgbClr val="0000FF"/>
                </a:solidFill>
              </a:rPr>
              <a:t>khối</a:t>
            </a:r>
            <a:r>
              <a:rPr lang="en-US" sz="2400" dirty="0" smtClean="0">
                <a:solidFill>
                  <a:srgbClr val="0000FF"/>
                </a:solidFill>
              </a:rPr>
              <a:t> </a:t>
            </a:r>
            <a:r>
              <a:rPr lang="en-US" sz="2400" dirty="0" err="1" smtClean="0">
                <a:solidFill>
                  <a:srgbClr val="0000FF"/>
                </a:solidFill>
              </a:rPr>
              <a:t>hạt</a:t>
            </a:r>
            <a:r>
              <a:rPr lang="en-US" sz="2400" dirty="0" smtClean="0">
                <a:solidFill>
                  <a:srgbClr val="0000FF"/>
                </a:solidFill>
              </a:rPr>
              <a:t> </a:t>
            </a:r>
            <a:r>
              <a:rPr lang="en-US" sz="2400" dirty="0" err="1" smtClean="0">
                <a:solidFill>
                  <a:srgbClr val="0000FF"/>
                </a:solidFill>
              </a:rPr>
              <a:t>hoặc</a:t>
            </a:r>
            <a:r>
              <a:rPr lang="en-US" sz="2400" dirty="0" smtClean="0">
                <a:solidFill>
                  <a:srgbClr val="0000FF"/>
                </a:solidFill>
              </a:rPr>
              <a:t> </a:t>
            </a:r>
            <a:r>
              <a:rPr lang="en-US" sz="2400" dirty="0" err="1" smtClean="0">
                <a:solidFill>
                  <a:srgbClr val="0000FF"/>
                </a:solidFill>
              </a:rPr>
              <a:t>tăng</a:t>
            </a:r>
            <a:r>
              <a:rPr lang="en-US" sz="2400" dirty="0" smtClean="0">
                <a:solidFill>
                  <a:srgbClr val="0000FF"/>
                </a:solidFill>
              </a:rPr>
              <a:t> do rung </a:t>
            </a:r>
            <a:r>
              <a:rPr lang="en-US" sz="2400" dirty="0" err="1" smtClean="0">
                <a:solidFill>
                  <a:srgbClr val="0000FF"/>
                </a:solidFill>
              </a:rPr>
              <a:t>động</a:t>
            </a:r>
            <a:r>
              <a:rPr lang="en-US" sz="2400" dirty="0" smtClean="0">
                <a:solidFill>
                  <a:srgbClr val="0000FF"/>
                </a:solidFill>
              </a:rPr>
              <a:t> hay </a:t>
            </a:r>
            <a:r>
              <a:rPr lang="en-US" sz="2400" dirty="0" err="1" smtClean="0">
                <a:solidFill>
                  <a:srgbClr val="0000FF"/>
                </a:solidFill>
              </a:rPr>
              <a:t>nén</a:t>
            </a:r>
            <a:r>
              <a:rPr lang="en-US" sz="2400" dirty="0" smtClean="0">
                <a:solidFill>
                  <a:srgbClr val="0000FF"/>
                </a:solidFill>
              </a:rPr>
              <a:t> </a:t>
            </a:r>
            <a:r>
              <a:rPr lang="en-US" sz="2400" dirty="0" err="1" smtClean="0">
                <a:solidFill>
                  <a:srgbClr val="0000FF"/>
                </a:solidFill>
              </a:rPr>
              <a:t>cơ</a:t>
            </a:r>
            <a:r>
              <a:rPr lang="en-US" sz="2400" dirty="0" smtClean="0">
                <a:solidFill>
                  <a:srgbClr val="0000FF"/>
                </a:solidFill>
              </a:rPr>
              <a:t> </a:t>
            </a:r>
            <a:r>
              <a:rPr lang="en-US" sz="2400" dirty="0" err="1" smtClean="0">
                <a:solidFill>
                  <a:srgbClr val="0000FF"/>
                </a:solidFill>
              </a:rPr>
              <a:t>học</a:t>
            </a:r>
            <a:r>
              <a:rPr lang="en-US" sz="2400" dirty="0" smtClean="0">
                <a:solidFill>
                  <a:srgbClr val="0000FF"/>
                </a:solidFill>
              </a:rPr>
              <a:t>.</a:t>
            </a:r>
          </a:p>
          <a:p>
            <a:pPr marL="228600" indent="-228600" algn="just">
              <a:buFont typeface="Arial" panose="020B0604020202020204" pitchFamily="34" charset="0"/>
              <a:buChar char="•"/>
            </a:pPr>
            <a:r>
              <a:rPr lang="en-US" sz="2800" b="1" dirty="0" err="1" smtClean="0">
                <a:solidFill>
                  <a:srgbClr val="0000FF"/>
                </a:solidFill>
              </a:rPr>
              <a:t>Khối</a:t>
            </a:r>
            <a:r>
              <a:rPr lang="en-US" sz="2800" b="1" dirty="0" smtClean="0">
                <a:solidFill>
                  <a:srgbClr val="0000FF"/>
                </a:solidFill>
              </a:rPr>
              <a:t> </a:t>
            </a:r>
            <a:r>
              <a:rPr lang="en-US" sz="2800" b="1" dirty="0" err="1" smtClean="0">
                <a:solidFill>
                  <a:srgbClr val="0000FF"/>
                </a:solidFill>
              </a:rPr>
              <a:t>lượng</a:t>
            </a:r>
            <a:r>
              <a:rPr lang="en-US" sz="2800" b="1" dirty="0" smtClean="0">
                <a:solidFill>
                  <a:srgbClr val="0000FF"/>
                </a:solidFill>
              </a:rPr>
              <a:t> </a:t>
            </a:r>
            <a:r>
              <a:rPr lang="en-US" sz="2800" b="1" dirty="0" err="1" smtClean="0">
                <a:solidFill>
                  <a:srgbClr val="0000FF"/>
                </a:solidFill>
              </a:rPr>
              <a:t>riêng</a:t>
            </a:r>
            <a:r>
              <a:rPr lang="en-US" sz="2800" b="1" dirty="0" smtClean="0">
                <a:solidFill>
                  <a:srgbClr val="0000FF"/>
                </a:solidFill>
              </a:rPr>
              <a:t> </a:t>
            </a:r>
            <a:r>
              <a:rPr lang="en-US" sz="2800" b="1" dirty="0" err="1" smtClean="0">
                <a:solidFill>
                  <a:srgbClr val="0000FF"/>
                </a:solidFill>
              </a:rPr>
              <a:t>vật</a:t>
            </a:r>
            <a:r>
              <a:rPr lang="en-US" sz="2800" b="1" dirty="0" smtClean="0">
                <a:solidFill>
                  <a:srgbClr val="0000FF"/>
                </a:solidFill>
              </a:rPr>
              <a:t> </a:t>
            </a:r>
            <a:r>
              <a:rPr lang="en-US" sz="2800" b="1" dirty="0" err="1" smtClean="0">
                <a:solidFill>
                  <a:srgbClr val="0000FF"/>
                </a:solidFill>
              </a:rPr>
              <a:t>liệu</a:t>
            </a:r>
            <a:r>
              <a:rPr lang="en-US" sz="2800" dirty="0" smtClean="0">
                <a:solidFill>
                  <a:srgbClr val="0000FF"/>
                </a:solidFill>
              </a:rPr>
              <a:t>: </a:t>
            </a:r>
            <a:r>
              <a:rPr lang="en-US" sz="2400" dirty="0" err="1" smtClean="0">
                <a:solidFill>
                  <a:srgbClr val="0000FF"/>
                </a:solidFill>
              </a:rPr>
              <a:t>càng</a:t>
            </a:r>
            <a:r>
              <a:rPr lang="en-US" sz="2400" dirty="0" smtClean="0">
                <a:solidFill>
                  <a:srgbClr val="0000FF"/>
                </a:solidFill>
              </a:rPr>
              <a:t> </a:t>
            </a:r>
            <a:r>
              <a:rPr lang="en-US" sz="2400" dirty="0" err="1" smtClean="0">
                <a:solidFill>
                  <a:srgbClr val="0000FF"/>
                </a:solidFill>
              </a:rPr>
              <a:t>khác</a:t>
            </a:r>
            <a:r>
              <a:rPr lang="en-US" sz="2400" dirty="0" smtClean="0">
                <a:solidFill>
                  <a:srgbClr val="0000FF"/>
                </a:solidFill>
              </a:rPr>
              <a:t> </a:t>
            </a:r>
            <a:r>
              <a:rPr lang="en-US" sz="2400" dirty="0" err="1" smtClean="0">
                <a:solidFill>
                  <a:srgbClr val="0000FF"/>
                </a:solidFill>
              </a:rPr>
              <a:t>xa</a:t>
            </a:r>
            <a:r>
              <a:rPr lang="en-US" sz="2400" dirty="0" smtClean="0">
                <a:solidFill>
                  <a:srgbClr val="0000FF"/>
                </a:solidFill>
              </a:rPr>
              <a:t> </a:t>
            </a:r>
            <a:r>
              <a:rPr lang="en-US" sz="2400" dirty="0" err="1" smtClean="0">
                <a:solidFill>
                  <a:srgbClr val="0000FF"/>
                </a:solidFill>
              </a:rPr>
              <a:t>nhau</a:t>
            </a:r>
            <a:r>
              <a:rPr lang="en-US" sz="2400" dirty="0" smtClean="0">
                <a:solidFill>
                  <a:srgbClr val="0000FF"/>
                </a:solidFill>
              </a:rPr>
              <a:t> </a:t>
            </a:r>
            <a:r>
              <a:rPr lang="en-US" sz="2400" dirty="0" err="1" smtClean="0">
                <a:solidFill>
                  <a:srgbClr val="0000FF"/>
                </a:solidFill>
              </a:rPr>
              <a:t>thì</a:t>
            </a:r>
            <a:r>
              <a:rPr lang="en-US" sz="2400" dirty="0" smtClean="0">
                <a:solidFill>
                  <a:srgbClr val="0000FF"/>
                </a:solidFill>
              </a:rPr>
              <a:t> </a:t>
            </a:r>
            <a:r>
              <a:rPr lang="en-US" sz="2400" dirty="0" err="1" smtClean="0">
                <a:solidFill>
                  <a:srgbClr val="0000FF"/>
                </a:solidFill>
              </a:rPr>
              <a:t>càng</a:t>
            </a:r>
            <a:r>
              <a:rPr lang="en-US" sz="2400" dirty="0" smtClean="0">
                <a:solidFill>
                  <a:srgbClr val="0000FF"/>
                </a:solidFill>
              </a:rPr>
              <a:t> </a:t>
            </a:r>
            <a:r>
              <a:rPr lang="en-US" sz="2400" dirty="0" err="1" smtClean="0">
                <a:solidFill>
                  <a:srgbClr val="0000FF"/>
                </a:solidFill>
              </a:rPr>
              <a:t>khó</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p>
          <a:p>
            <a:pPr marL="228600" indent="-228600" algn="just">
              <a:buFont typeface="Arial" panose="020B0604020202020204" pitchFamily="34" charset="0"/>
              <a:buChar char="•"/>
            </a:pPr>
            <a:r>
              <a:rPr lang="en-US" sz="2800" b="1" dirty="0" err="1" smtClean="0">
                <a:solidFill>
                  <a:srgbClr val="0000FF"/>
                </a:solidFill>
              </a:rPr>
              <a:t>Hình</a:t>
            </a:r>
            <a:r>
              <a:rPr lang="en-US" sz="2800" b="1" dirty="0" smtClean="0">
                <a:solidFill>
                  <a:srgbClr val="0000FF"/>
                </a:solidFill>
              </a:rPr>
              <a:t> </a:t>
            </a:r>
            <a:r>
              <a:rPr lang="en-US" sz="2800" b="1" dirty="0" err="1" smtClean="0">
                <a:solidFill>
                  <a:srgbClr val="0000FF"/>
                </a:solidFill>
              </a:rPr>
              <a:t>dạng</a:t>
            </a:r>
            <a:r>
              <a:rPr lang="en-US" sz="2800" b="1" dirty="0" smtClean="0">
                <a:solidFill>
                  <a:srgbClr val="0000FF"/>
                </a:solidFill>
              </a:rPr>
              <a:t> </a:t>
            </a:r>
            <a:r>
              <a:rPr lang="en-US" sz="2800" b="1" dirty="0" err="1" smtClean="0">
                <a:solidFill>
                  <a:srgbClr val="0000FF"/>
                </a:solidFill>
              </a:rPr>
              <a:t>hạt</a:t>
            </a:r>
            <a:r>
              <a:rPr lang="en-US" sz="2800" b="1" dirty="0" smtClean="0">
                <a:solidFill>
                  <a:srgbClr val="0000FF"/>
                </a:solidFill>
              </a:rPr>
              <a:t>: </a:t>
            </a:r>
            <a:r>
              <a:rPr lang="en-US" sz="2400" dirty="0" err="1" smtClean="0">
                <a:solidFill>
                  <a:srgbClr val="0000FF"/>
                </a:solidFill>
              </a:rPr>
              <a:t>dạng</a:t>
            </a:r>
            <a:r>
              <a:rPr lang="en-US" sz="2400" dirty="0" smtClean="0">
                <a:solidFill>
                  <a:srgbClr val="0000FF"/>
                </a:solidFill>
              </a:rPr>
              <a:t> </a:t>
            </a:r>
            <a:r>
              <a:rPr lang="en-US" sz="2400" dirty="0" err="1" smtClean="0">
                <a:solidFill>
                  <a:srgbClr val="0000FF"/>
                </a:solidFill>
              </a:rPr>
              <a:t>phiến</a:t>
            </a:r>
            <a:r>
              <a:rPr lang="en-US" sz="2400" dirty="0" smtClean="0">
                <a:solidFill>
                  <a:srgbClr val="0000FF"/>
                </a:solidFill>
              </a:rPr>
              <a:t>, </a:t>
            </a:r>
            <a:r>
              <a:rPr lang="en-US" sz="2400" dirty="0" err="1" smtClean="0">
                <a:solidFill>
                  <a:srgbClr val="0000FF"/>
                </a:solidFill>
              </a:rPr>
              <a:t>hình</a:t>
            </a:r>
            <a:r>
              <a:rPr lang="en-US" sz="2400" dirty="0" smtClean="0">
                <a:solidFill>
                  <a:srgbClr val="0000FF"/>
                </a:solidFill>
              </a:rPr>
              <a:t> </a:t>
            </a:r>
            <a:r>
              <a:rPr lang="en-US" sz="2400" dirty="0" err="1" smtClean="0">
                <a:solidFill>
                  <a:srgbClr val="0000FF"/>
                </a:solidFill>
              </a:rPr>
              <a:t>trứng</a:t>
            </a:r>
            <a:r>
              <a:rPr lang="en-US" sz="2400" dirty="0" smtClean="0">
                <a:solidFill>
                  <a:srgbClr val="0000FF"/>
                </a:solidFill>
              </a:rPr>
              <a:t>, </a:t>
            </a:r>
            <a:r>
              <a:rPr lang="en-US" sz="2400" dirty="0" err="1" smtClean="0">
                <a:solidFill>
                  <a:srgbClr val="0000FF"/>
                </a:solidFill>
              </a:rPr>
              <a:t>khối</a:t>
            </a:r>
            <a:r>
              <a:rPr lang="en-US" sz="2400" dirty="0" smtClean="0">
                <a:solidFill>
                  <a:srgbClr val="0000FF"/>
                </a:solidFill>
              </a:rPr>
              <a:t> </a:t>
            </a:r>
            <a:r>
              <a:rPr lang="en-US" sz="2400" dirty="0" err="1" smtClean="0">
                <a:solidFill>
                  <a:srgbClr val="0000FF"/>
                </a:solidFill>
              </a:rPr>
              <a:t>lập</a:t>
            </a:r>
            <a:r>
              <a:rPr lang="en-US" sz="2400" dirty="0" smtClean="0">
                <a:solidFill>
                  <a:srgbClr val="0000FF"/>
                </a:solidFill>
              </a:rPr>
              <a:t> </a:t>
            </a:r>
            <a:r>
              <a:rPr lang="en-US" sz="2400" dirty="0" err="1" smtClean="0">
                <a:solidFill>
                  <a:srgbClr val="0000FF"/>
                </a:solidFill>
              </a:rPr>
              <a:t>phương</a:t>
            </a:r>
            <a:r>
              <a:rPr lang="en-US" sz="2400" dirty="0" smtClean="0">
                <a:solidFill>
                  <a:srgbClr val="0000FF"/>
                </a:solidFill>
              </a:rPr>
              <a:t>, </a:t>
            </a:r>
            <a:r>
              <a:rPr lang="en-US" sz="2400" dirty="0" err="1" smtClean="0">
                <a:solidFill>
                  <a:srgbClr val="0000FF"/>
                </a:solidFill>
              </a:rPr>
              <a:t>cầu</a:t>
            </a:r>
            <a:r>
              <a:rPr lang="en-US" sz="2400" dirty="0" smtClean="0">
                <a:solidFill>
                  <a:srgbClr val="0000FF"/>
                </a:solidFill>
              </a:rPr>
              <a:t>, </a:t>
            </a:r>
            <a:r>
              <a:rPr lang="en-US" sz="2400" dirty="0" err="1" smtClean="0">
                <a:solidFill>
                  <a:srgbClr val="0000FF"/>
                </a:solidFill>
              </a:rPr>
              <a:t>đĩa</a:t>
            </a:r>
            <a:r>
              <a:rPr lang="en-US" sz="2400" dirty="0" smtClean="0">
                <a:solidFill>
                  <a:srgbClr val="0000FF"/>
                </a:solidFill>
              </a:rPr>
              <a:t>, </a:t>
            </a:r>
            <a:r>
              <a:rPr lang="en-US" sz="2400" dirty="0" err="1" smtClean="0">
                <a:solidFill>
                  <a:srgbClr val="0000FF"/>
                </a:solidFill>
              </a:rPr>
              <a:t>thanh</a:t>
            </a:r>
            <a:r>
              <a:rPr lang="en-US" sz="2400" dirty="0" smtClean="0">
                <a:solidFill>
                  <a:srgbClr val="0000FF"/>
                </a:solidFill>
              </a:rPr>
              <a:t>, </a:t>
            </a:r>
            <a:r>
              <a:rPr lang="en-US" sz="2400" dirty="0" err="1" smtClean="0">
                <a:solidFill>
                  <a:srgbClr val="0000FF"/>
                </a:solidFill>
              </a:rPr>
              <a:t>sợi</a:t>
            </a:r>
            <a:r>
              <a:rPr lang="en-US" sz="2400" dirty="0" smtClean="0">
                <a:solidFill>
                  <a:srgbClr val="0000FF"/>
                </a:solidFill>
              </a:rPr>
              <a:t>, </a:t>
            </a:r>
            <a:r>
              <a:rPr lang="en-US" sz="2400" dirty="0" err="1" smtClean="0">
                <a:solidFill>
                  <a:srgbClr val="0000FF"/>
                </a:solidFill>
              </a:rPr>
              <a:t>tinh</a:t>
            </a:r>
            <a:r>
              <a:rPr lang="en-US" sz="2400" dirty="0" smtClean="0">
                <a:solidFill>
                  <a:srgbClr val="0000FF"/>
                </a:solidFill>
              </a:rPr>
              <a:t> </a:t>
            </a:r>
            <a:r>
              <a:rPr lang="en-US" sz="2400" dirty="0" err="1" smtClean="0">
                <a:solidFill>
                  <a:srgbClr val="0000FF"/>
                </a:solidFill>
              </a:rPr>
              <a:t>thể</a:t>
            </a:r>
            <a:r>
              <a:rPr lang="en-US" sz="2400" dirty="0" smtClean="0">
                <a:solidFill>
                  <a:srgbClr val="0000FF"/>
                </a:solidFill>
              </a:rPr>
              <a:t>, </a:t>
            </a:r>
            <a:r>
              <a:rPr lang="en-US" sz="2400" dirty="0" err="1" smtClean="0">
                <a:solidFill>
                  <a:srgbClr val="0000FF"/>
                </a:solidFill>
              </a:rPr>
              <a:t>hoặc</a:t>
            </a:r>
            <a:r>
              <a:rPr lang="en-US" sz="2400" dirty="0" smtClean="0">
                <a:solidFill>
                  <a:srgbClr val="0000FF"/>
                </a:solidFill>
              </a:rPr>
              <a:t> </a:t>
            </a:r>
            <a:r>
              <a:rPr lang="en-US" sz="2400" dirty="0" err="1" smtClean="0">
                <a:solidFill>
                  <a:srgbClr val="0000FF"/>
                </a:solidFill>
              </a:rPr>
              <a:t>bất</a:t>
            </a:r>
            <a:r>
              <a:rPr lang="en-US" sz="2400" dirty="0" smtClean="0">
                <a:solidFill>
                  <a:srgbClr val="0000FF"/>
                </a:solidFill>
              </a:rPr>
              <a:t> </a:t>
            </a:r>
            <a:r>
              <a:rPr lang="en-US" sz="2400" dirty="0" err="1" smtClean="0">
                <a:solidFill>
                  <a:srgbClr val="0000FF"/>
                </a:solidFill>
              </a:rPr>
              <a:t>kỳ</a:t>
            </a:r>
            <a:r>
              <a:rPr lang="en-US" sz="2400" dirty="0" smtClean="0">
                <a:solidFill>
                  <a:srgbClr val="0000FF"/>
                </a:solidFill>
              </a:rPr>
              <a:t>. </a:t>
            </a:r>
            <a:r>
              <a:rPr lang="en-US" sz="2400" dirty="0" err="1" smtClean="0">
                <a:solidFill>
                  <a:srgbClr val="0000FF"/>
                </a:solidFill>
              </a:rPr>
              <a:t>Càng</a:t>
            </a:r>
            <a:r>
              <a:rPr lang="en-US" sz="2400" dirty="0" smtClean="0">
                <a:solidFill>
                  <a:srgbClr val="0000FF"/>
                </a:solidFill>
              </a:rPr>
              <a:t> </a:t>
            </a:r>
            <a:r>
              <a:rPr lang="en-US" sz="2400" dirty="0" err="1" smtClean="0">
                <a:solidFill>
                  <a:srgbClr val="0000FF"/>
                </a:solidFill>
              </a:rPr>
              <a:t>khác</a:t>
            </a:r>
            <a:r>
              <a:rPr lang="en-US" sz="2400" dirty="0" smtClean="0">
                <a:solidFill>
                  <a:srgbClr val="0000FF"/>
                </a:solidFill>
              </a:rPr>
              <a:t> </a:t>
            </a:r>
            <a:r>
              <a:rPr lang="en-US" sz="2400" dirty="0" err="1" smtClean="0">
                <a:solidFill>
                  <a:srgbClr val="0000FF"/>
                </a:solidFill>
              </a:rPr>
              <a:t>xa</a:t>
            </a:r>
            <a:r>
              <a:rPr lang="en-US" sz="2400" dirty="0" smtClean="0">
                <a:solidFill>
                  <a:srgbClr val="0000FF"/>
                </a:solidFill>
              </a:rPr>
              <a:t> </a:t>
            </a:r>
            <a:r>
              <a:rPr lang="en-US" sz="2400" dirty="0" err="1" smtClean="0">
                <a:solidFill>
                  <a:srgbClr val="0000FF"/>
                </a:solidFill>
              </a:rPr>
              <a:t>nhau</a:t>
            </a:r>
            <a:r>
              <a:rPr lang="en-US" sz="2400" dirty="0" smtClean="0">
                <a:solidFill>
                  <a:srgbClr val="0000FF"/>
                </a:solidFill>
              </a:rPr>
              <a:t> </a:t>
            </a:r>
            <a:r>
              <a:rPr lang="en-US" sz="2400" dirty="0" err="1" smtClean="0">
                <a:solidFill>
                  <a:srgbClr val="0000FF"/>
                </a:solidFill>
              </a:rPr>
              <a:t>càng</a:t>
            </a:r>
            <a:r>
              <a:rPr lang="en-US" sz="2400" dirty="0" smtClean="0">
                <a:solidFill>
                  <a:srgbClr val="0000FF"/>
                </a:solidFill>
              </a:rPr>
              <a:t> </a:t>
            </a:r>
            <a:r>
              <a:rPr lang="en-US" sz="2400" dirty="0" err="1" smtClean="0">
                <a:solidFill>
                  <a:srgbClr val="0000FF"/>
                </a:solidFill>
              </a:rPr>
              <a:t>khó</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p>
          <a:p>
            <a:pPr marL="228600" indent="-228600" algn="just">
              <a:buFont typeface="Arial" panose="020B0604020202020204" pitchFamily="34" charset="0"/>
              <a:buChar char="•"/>
            </a:pPr>
            <a:r>
              <a:rPr lang="en-US" sz="2800" b="1" dirty="0" err="1" smtClean="0">
                <a:solidFill>
                  <a:srgbClr val="0000FF"/>
                </a:solidFill>
              </a:rPr>
              <a:t>Đặc</a:t>
            </a:r>
            <a:r>
              <a:rPr lang="en-US" sz="2800" b="1" dirty="0" smtClean="0">
                <a:solidFill>
                  <a:srgbClr val="0000FF"/>
                </a:solidFill>
              </a:rPr>
              <a:t> </a:t>
            </a:r>
            <a:r>
              <a:rPr lang="en-US" sz="2800" b="1" dirty="0" err="1" smtClean="0">
                <a:solidFill>
                  <a:srgbClr val="0000FF"/>
                </a:solidFill>
              </a:rPr>
              <a:t>trưng</a:t>
            </a:r>
            <a:r>
              <a:rPr lang="en-US" sz="2800" b="1" dirty="0" smtClean="0">
                <a:solidFill>
                  <a:srgbClr val="0000FF"/>
                </a:solidFill>
              </a:rPr>
              <a:t> </a:t>
            </a:r>
            <a:r>
              <a:rPr lang="en-US" sz="2800" b="1" dirty="0" err="1" smtClean="0">
                <a:solidFill>
                  <a:srgbClr val="0000FF"/>
                </a:solidFill>
              </a:rPr>
              <a:t>bề</a:t>
            </a:r>
            <a:r>
              <a:rPr lang="en-US" sz="2800" b="1" dirty="0" smtClean="0">
                <a:solidFill>
                  <a:srgbClr val="0000FF"/>
                </a:solidFill>
              </a:rPr>
              <a:t> </a:t>
            </a:r>
            <a:r>
              <a:rPr lang="en-US" sz="2800" b="1" dirty="0" err="1" smtClean="0">
                <a:solidFill>
                  <a:srgbClr val="0000FF"/>
                </a:solidFill>
              </a:rPr>
              <a:t>mặt</a:t>
            </a:r>
            <a:r>
              <a:rPr lang="en-US" sz="2800" b="1" dirty="0" smtClean="0">
                <a:solidFill>
                  <a:srgbClr val="0000FF"/>
                </a:solidFill>
              </a:rPr>
              <a:t>: </a:t>
            </a:r>
            <a:r>
              <a:rPr lang="en-US" sz="2400" dirty="0" err="1" smtClean="0">
                <a:solidFill>
                  <a:srgbClr val="0000FF"/>
                </a:solidFill>
              </a:rPr>
              <a:t>gồm</a:t>
            </a:r>
            <a:r>
              <a:rPr lang="en-US" sz="2400" dirty="0" smtClean="0">
                <a:solidFill>
                  <a:srgbClr val="0000FF"/>
                </a:solidFill>
              </a:rPr>
              <a:t> </a:t>
            </a:r>
            <a:r>
              <a:rPr lang="en-US" sz="2400" dirty="0" err="1" smtClean="0">
                <a:solidFill>
                  <a:srgbClr val="0000FF"/>
                </a:solidFill>
              </a:rPr>
              <a:t>diện</a:t>
            </a:r>
            <a:r>
              <a:rPr lang="en-US" sz="2400" dirty="0" smtClean="0">
                <a:solidFill>
                  <a:srgbClr val="0000FF"/>
                </a:solidFill>
              </a:rPr>
              <a:t> </a:t>
            </a:r>
            <a:r>
              <a:rPr lang="en-US" sz="2400" dirty="0" err="1" smtClean="0">
                <a:solidFill>
                  <a:srgbClr val="0000FF"/>
                </a:solidFill>
              </a:rPr>
              <a:t>tích</a:t>
            </a:r>
            <a:r>
              <a:rPr lang="en-US" sz="2400" dirty="0" smtClean="0">
                <a:solidFill>
                  <a:srgbClr val="0000FF"/>
                </a:solidFill>
              </a:rPr>
              <a:t> </a:t>
            </a:r>
            <a:r>
              <a:rPr lang="en-US" sz="2400" dirty="0" err="1" smtClean="0">
                <a:solidFill>
                  <a:srgbClr val="0000FF"/>
                </a:solidFill>
              </a:rPr>
              <a:t>bề</a:t>
            </a:r>
            <a:r>
              <a:rPr lang="en-US" sz="2400" dirty="0" smtClean="0">
                <a:solidFill>
                  <a:srgbClr val="0000FF"/>
                </a:solidFill>
              </a:rPr>
              <a:t> </a:t>
            </a:r>
            <a:r>
              <a:rPr lang="en-US" sz="2400" dirty="0" err="1" smtClean="0">
                <a:solidFill>
                  <a:srgbClr val="0000FF"/>
                </a:solidFill>
              </a:rPr>
              <a:t>mặt</a:t>
            </a:r>
            <a:r>
              <a:rPr lang="en-US" sz="2400" dirty="0" smtClean="0">
                <a:solidFill>
                  <a:srgbClr val="0000FF"/>
                </a:solidFill>
              </a:rPr>
              <a:t> </a:t>
            </a:r>
            <a:r>
              <a:rPr lang="en-US" sz="2400" dirty="0" err="1" smtClean="0">
                <a:solidFill>
                  <a:srgbClr val="0000FF"/>
                </a:solidFill>
              </a:rPr>
              <a:t>và</a:t>
            </a:r>
            <a:r>
              <a:rPr lang="en-US" sz="2400" dirty="0" smtClean="0">
                <a:solidFill>
                  <a:srgbClr val="0000FF"/>
                </a:solidFill>
              </a:rPr>
              <a:t> </a:t>
            </a:r>
            <a:r>
              <a:rPr lang="en-US" sz="2400" dirty="0" err="1" smtClean="0">
                <a:solidFill>
                  <a:srgbClr val="0000FF"/>
                </a:solidFill>
              </a:rPr>
              <a:t>khuynh</a:t>
            </a:r>
            <a:r>
              <a:rPr lang="en-US" sz="2400" dirty="0" smtClean="0">
                <a:solidFill>
                  <a:srgbClr val="0000FF"/>
                </a:solidFill>
              </a:rPr>
              <a:t> </a:t>
            </a:r>
            <a:r>
              <a:rPr lang="en-US" sz="2400" dirty="0" err="1" smtClean="0">
                <a:solidFill>
                  <a:srgbClr val="0000FF"/>
                </a:solidFill>
              </a:rPr>
              <a:t>hướng</a:t>
            </a:r>
            <a:r>
              <a:rPr lang="en-US" sz="2400" dirty="0" smtClean="0">
                <a:solidFill>
                  <a:srgbClr val="0000FF"/>
                </a:solidFill>
              </a:rPr>
              <a:t> </a:t>
            </a:r>
            <a:r>
              <a:rPr lang="en-US" sz="2400" dirty="0" err="1" smtClean="0">
                <a:solidFill>
                  <a:srgbClr val="0000FF"/>
                </a:solidFill>
              </a:rPr>
              <a:t>tích</a:t>
            </a:r>
            <a:r>
              <a:rPr lang="en-US" sz="2400" dirty="0" smtClean="0">
                <a:solidFill>
                  <a:srgbClr val="0000FF"/>
                </a:solidFill>
              </a:rPr>
              <a:t> </a:t>
            </a:r>
            <a:r>
              <a:rPr lang="en-US" sz="2400" dirty="0" err="1" smtClean="0">
                <a:solidFill>
                  <a:srgbClr val="0000FF"/>
                </a:solidFill>
              </a:rPr>
              <a:t>điện</a:t>
            </a:r>
            <a:r>
              <a:rPr lang="en-US" sz="2400" dirty="0">
                <a:solidFill>
                  <a:srgbClr val="0000FF"/>
                </a:solidFill>
              </a:rPr>
              <a:t>.</a:t>
            </a:r>
            <a:r>
              <a:rPr lang="en-US" sz="2400" dirty="0" smtClean="0">
                <a:solidFill>
                  <a:srgbClr val="0000FF"/>
                </a:solidFill>
              </a:rPr>
              <a:t> </a:t>
            </a:r>
            <a:r>
              <a:rPr lang="en-US" sz="2400" dirty="0" err="1" smtClean="0">
                <a:solidFill>
                  <a:srgbClr val="0000FF"/>
                </a:solidFill>
              </a:rPr>
              <a:t>Lực</a:t>
            </a:r>
            <a:r>
              <a:rPr lang="en-US" sz="2400" dirty="0" smtClean="0">
                <a:solidFill>
                  <a:srgbClr val="0000FF"/>
                </a:solidFill>
              </a:rPr>
              <a:t> </a:t>
            </a:r>
            <a:r>
              <a:rPr lang="en-US" sz="2400" dirty="0" err="1" smtClean="0">
                <a:solidFill>
                  <a:srgbClr val="0000FF"/>
                </a:solidFill>
              </a:rPr>
              <a:t>tĩnh</a:t>
            </a:r>
            <a:r>
              <a:rPr lang="en-US" sz="2400" dirty="0" smtClean="0">
                <a:solidFill>
                  <a:srgbClr val="0000FF"/>
                </a:solidFill>
              </a:rPr>
              <a:t> </a:t>
            </a:r>
            <a:r>
              <a:rPr lang="en-US" sz="2400" dirty="0" err="1" smtClean="0">
                <a:solidFill>
                  <a:srgbClr val="0000FF"/>
                </a:solidFill>
              </a:rPr>
              <a:t>điện</a:t>
            </a:r>
            <a:r>
              <a:rPr lang="en-US" sz="2400" dirty="0" smtClean="0">
                <a:solidFill>
                  <a:srgbClr val="0000FF"/>
                </a:solidFill>
              </a:rPr>
              <a:t> </a:t>
            </a:r>
            <a:r>
              <a:rPr lang="en-US" sz="2400" dirty="0" err="1" smtClean="0">
                <a:solidFill>
                  <a:srgbClr val="0000FF"/>
                </a:solidFill>
              </a:rPr>
              <a:t>lớn</a:t>
            </a:r>
            <a:r>
              <a:rPr lang="en-US" sz="2400" dirty="0" smtClean="0">
                <a:solidFill>
                  <a:srgbClr val="0000FF"/>
                </a:solidFill>
              </a:rPr>
              <a:t> </a:t>
            </a:r>
            <a:r>
              <a:rPr lang="en-US" sz="2400" dirty="0" err="1" smtClean="0">
                <a:solidFill>
                  <a:srgbClr val="0000FF"/>
                </a:solidFill>
              </a:rPr>
              <a:t>sẽ</a:t>
            </a:r>
            <a:r>
              <a:rPr lang="en-US" sz="2400" dirty="0" smtClean="0">
                <a:solidFill>
                  <a:srgbClr val="0000FF"/>
                </a:solidFill>
              </a:rPr>
              <a:t> </a:t>
            </a:r>
            <a:r>
              <a:rPr lang="en-US" sz="2400" dirty="0" err="1" smtClean="0">
                <a:solidFill>
                  <a:srgbClr val="0000FF"/>
                </a:solidFill>
              </a:rPr>
              <a:t>ảnh</a:t>
            </a:r>
            <a:r>
              <a:rPr lang="en-US" sz="2400" dirty="0" smtClean="0">
                <a:solidFill>
                  <a:srgbClr val="0000FF"/>
                </a:solidFill>
              </a:rPr>
              <a:t> </a:t>
            </a:r>
            <a:r>
              <a:rPr lang="en-US" sz="2400" dirty="0" err="1" smtClean="0">
                <a:solidFill>
                  <a:srgbClr val="0000FF"/>
                </a:solidFill>
              </a:rPr>
              <a:t>hưởng</a:t>
            </a:r>
            <a:r>
              <a:rPr lang="en-US" sz="2400" dirty="0" smtClean="0">
                <a:solidFill>
                  <a:srgbClr val="0000FF"/>
                </a:solidFill>
              </a:rPr>
              <a:t> </a:t>
            </a:r>
            <a:r>
              <a:rPr lang="en-US" sz="2400" dirty="0" err="1" smtClean="0">
                <a:solidFill>
                  <a:srgbClr val="0000FF"/>
                </a:solidFill>
              </a:rPr>
              <a:t>xấu</a:t>
            </a:r>
            <a:r>
              <a:rPr lang="en-US" sz="2400" dirty="0" smtClean="0">
                <a:solidFill>
                  <a:srgbClr val="0000FF"/>
                </a:solidFill>
              </a:rPr>
              <a:t> </a:t>
            </a:r>
            <a:r>
              <a:rPr lang="en-US" sz="2400" dirty="0" err="1" smtClean="0">
                <a:solidFill>
                  <a:srgbClr val="0000FF"/>
                </a:solidFill>
              </a:rPr>
              <a:t>đến</a:t>
            </a:r>
            <a:r>
              <a:rPr lang="en-US" sz="2400" dirty="0" smtClean="0">
                <a:solidFill>
                  <a:srgbClr val="0000FF"/>
                </a:solidFill>
              </a:rPr>
              <a:t> </a:t>
            </a:r>
            <a:r>
              <a:rPr lang="en-US" sz="2400" dirty="0" err="1" smtClean="0">
                <a:solidFill>
                  <a:srgbClr val="0000FF"/>
                </a:solidFill>
              </a:rPr>
              <a:t>quá</a:t>
            </a:r>
            <a:r>
              <a:rPr lang="en-US" sz="2400" dirty="0" smtClean="0">
                <a:solidFill>
                  <a:srgbClr val="0000FF"/>
                </a:solidFill>
              </a:rPr>
              <a:t> </a:t>
            </a:r>
            <a:r>
              <a:rPr lang="en-US" sz="2400" dirty="0" err="1" smtClean="0">
                <a:solidFill>
                  <a:srgbClr val="0000FF"/>
                </a:solidFill>
              </a:rPr>
              <a:t>trình</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p>
          <a:p>
            <a:pPr marL="228600" indent="-228600" algn="just">
              <a:buFont typeface="Arial" panose="020B0604020202020204" pitchFamily="34" charset="0"/>
              <a:buChar char="•"/>
            </a:pPr>
            <a:r>
              <a:rPr lang="en-US" sz="2800" b="1" dirty="0" err="1" smtClean="0">
                <a:solidFill>
                  <a:srgbClr val="0000FF"/>
                </a:solidFill>
              </a:rPr>
              <a:t>Đặc</a:t>
            </a:r>
            <a:r>
              <a:rPr lang="en-US" sz="2800" b="1" dirty="0" smtClean="0">
                <a:solidFill>
                  <a:srgbClr val="0000FF"/>
                </a:solidFill>
              </a:rPr>
              <a:t> </a:t>
            </a:r>
            <a:r>
              <a:rPr lang="en-US" sz="2800" b="1" dirty="0" err="1" smtClean="0">
                <a:solidFill>
                  <a:srgbClr val="0000FF"/>
                </a:solidFill>
              </a:rPr>
              <a:t>trưng</a:t>
            </a:r>
            <a:r>
              <a:rPr lang="en-US" sz="2800" b="1" dirty="0" smtClean="0">
                <a:solidFill>
                  <a:srgbClr val="0000FF"/>
                </a:solidFill>
              </a:rPr>
              <a:t> </a:t>
            </a:r>
            <a:r>
              <a:rPr lang="en-US" sz="2800" b="1" dirty="0" err="1" smtClean="0">
                <a:solidFill>
                  <a:srgbClr val="0000FF"/>
                </a:solidFill>
              </a:rPr>
              <a:t>lưu</a:t>
            </a:r>
            <a:r>
              <a:rPr lang="en-US" sz="2800" b="1" dirty="0" smtClean="0">
                <a:solidFill>
                  <a:srgbClr val="0000FF"/>
                </a:solidFill>
              </a:rPr>
              <a:t> </a:t>
            </a:r>
            <a:r>
              <a:rPr lang="en-US" sz="2800" b="1" dirty="0" err="1" smtClean="0">
                <a:solidFill>
                  <a:srgbClr val="0000FF"/>
                </a:solidFill>
              </a:rPr>
              <a:t>chuyển</a:t>
            </a:r>
            <a:r>
              <a:rPr lang="en-US" sz="2800" b="1" dirty="0" smtClean="0">
                <a:solidFill>
                  <a:srgbClr val="0000FF"/>
                </a:solidFill>
              </a:rPr>
              <a:t>: </a:t>
            </a:r>
            <a:r>
              <a:rPr lang="en-US" sz="2400" dirty="0" err="1" smtClean="0">
                <a:solidFill>
                  <a:srgbClr val="0000FF"/>
                </a:solidFill>
              </a:rPr>
              <a:t>góc</a:t>
            </a:r>
            <a:r>
              <a:rPr lang="en-US" sz="2400" dirty="0" smtClean="0">
                <a:solidFill>
                  <a:srgbClr val="0000FF"/>
                </a:solidFill>
              </a:rPr>
              <a:t> </a:t>
            </a:r>
            <a:r>
              <a:rPr lang="en-US" sz="2400" dirty="0" err="1" smtClean="0">
                <a:solidFill>
                  <a:srgbClr val="0000FF"/>
                </a:solidFill>
              </a:rPr>
              <a:t>nghiêng</a:t>
            </a:r>
            <a:r>
              <a:rPr lang="en-US" sz="2400" dirty="0" smtClean="0">
                <a:solidFill>
                  <a:srgbClr val="0000FF"/>
                </a:solidFill>
              </a:rPr>
              <a:t> </a:t>
            </a:r>
            <a:r>
              <a:rPr lang="en-US" sz="2400" dirty="0" err="1" smtClean="0">
                <a:solidFill>
                  <a:srgbClr val="0000FF"/>
                </a:solidFill>
              </a:rPr>
              <a:t>tự</a:t>
            </a:r>
            <a:r>
              <a:rPr lang="en-US" sz="2400" dirty="0" smtClean="0">
                <a:solidFill>
                  <a:srgbClr val="0000FF"/>
                </a:solidFill>
              </a:rPr>
              <a:t> </a:t>
            </a:r>
            <a:r>
              <a:rPr lang="en-US" sz="2400" dirty="0" err="1" smtClean="0">
                <a:solidFill>
                  <a:srgbClr val="0000FF"/>
                </a:solidFill>
              </a:rPr>
              <a:t>nhiên</a:t>
            </a:r>
            <a:r>
              <a:rPr lang="en-US" sz="2400" dirty="0" smtClean="0">
                <a:solidFill>
                  <a:srgbClr val="0000FF"/>
                </a:solidFill>
              </a:rPr>
              <a:t> </a:t>
            </a:r>
            <a:r>
              <a:rPr lang="en-US" sz="2400" dirty="0" err="1" smtClean="0">
                <a:solidFill>
                  <a:srgbClr val="0000FF"/>
                </a:solidFill>
              </a:rPr>
              <a:t>và</a:t>
            </a:r>
            <a:r>
              <a:rPr lang="en-US" sz="2400" dirty="0" smtClean="0">
                <a:solidFill>
                  <a:srgbClr val="0000FF"/>
                </a:solidFill>
              </a:rPr>
              <a:t> </a:t>
            </a:r>
            <a:r>
              <a:rPr lang="en-US" sz="2400" dirty="0" err="1" smtClean="0">
                <a:solidFill>
                  <a:srgbClr val="0000FF"/>
                </a:solidFill>
              </a:rPr>
              <a:t>khả</a:t>
            </a:r>
            <a:r>
              <a:rPr lang="en-US" sz="2400" dirty="0" smtClean="0">
                <a:solidFill>
                  <a:srgbClr val="0000FF"/>
                </a:solidFill>
              </a:rPr>
              <a:t> </a:t>
            </a:r>
            <a:r>
              <a:rPr lang="en-US" sz="2400" dirty="0" err="1" smtClean="0">
                <a:solidFill>
                  <a:srgbClr val="0000FF"/>
                </a:solidFill>
              </a:rPr>
              <a:t>năng</a:t>
            </a:r>
            <a:r>
              <a:rPr lang="en-US" sz="2400" dirty="0" smtClean="0">
                <a:solidFill>
                  <a:srgbClr val="0000FF"/>
                </a:solidFill>
              </a:rPr>
              <a:t> </a:t>
            </a:r>
            <a:r>
              <a:rPr lang="en-US" sz="2400" dirty="0" err="1" smtClean="0">
                <a:solidFill>
                  <a:srgbClr val="0000FF"/>
                </a:solidFill>
              </a:rPr>
              <a:t>lưu</a:t>
            </a:r>
            <a:r>
              <a:rPr lang="en-US" sz="2400" dirty="0" smtClean="0">
                <a:solidFill>
                  <a:srgbClr val="0000FF"/>
                </a:solidFill>
              </a:rPr>
              <a:t> </a:t>
            </a:r>
            <a:r>
              <a:rPr lang="en-US" sz="2400" dirty="0" err="1" smtClean="0">
                <a:solidFill>
                  <a:srgbClr val="0000FF"/>
                </a:solidFill>
              </a:rPr>
              <a:t>chuyển</a:t>
            </a:r>
            <a:r>
              <a:rPr lang="en-US" sz="2400" dirty="0" smtClean="0">
                <a:solidFill>
                  <a:srgbClr val="0000FF"/>
                </a:solidFill>
              </a:rPr>
              <a:t>. </a:t>
            </a:r>
            <a:r>
              <a:rPr lang="en-US" sz="2400" dirty="0" err="1" smtClean="0">
                <a:solidFill>
                  <a:srgbClr val="0000FF"/>
                </a:solidFill>
              </a:rPr>
              <a:t>Góc</a:t>
            </a:r>
            <a:r>
              <a:rPr lang="en-US" sz="2400" dirty="0" smtClean="0">
                <a:solidFill>
                  <a:srgbClr val="0000FF"/>
                </a:solidFill>
              </a:rPr>
              <a:t> </a:t>
            </a:r>
            <a:r>
              <a:rPr lang="en-US" sz="2400" dirty="0" err="1" smtClean="0">
                <a:solidFill>
                  <a:srgbClr val="0000FF"/>
                </a:solidFill>
              </a:rPr>
              <a:t>nghiêng</a:t>
            </a:r>
            <a:r>
              <a:rPr lang="en-US" sz="2400" dirty="0" smtClean="0">
                <a:solidFill>
                  <a:srgbClr val="0000FF"/>
                </a:solidFill>
              </a:rPr>
              <a:t> </a:t>
            </a:r>
            <a:r>
              <a:rPr lang="en-US" sz="2400" dirty="0" err="1" smtClean="0">
                <a:solidFill>
                  <a:srgbClr val="0000FF"/>
                </a:solidFill>
              </a:rPr>
              <a:t>càng</a:t>
            </a:r>
            <a:r>
              <a:rPr lang="en-US" sz="2400" dirty="0" smtClean="0">
                <a:solidFill>
                  <a:srgbClr val="0000FF"/>
                </a:solidFill>
              </a:rPr>
              <a:t> </a:t>
            </a:r>
            <a:r>
              <a:rPr lang="en-US" sz="2400" dirty="0" err="1" smtClean="0">
                <a:solidFill>
                  <a:srgbClr val="0000FF"/>
                </a:solidFill>
              </a:rPr>
              <a:t>lớn</a:t>
            </a:r>
            <a:r>
              <a:rPr lang="en-US" sz="2400" dirty="0" smtClean="0">
                <a:solidFill>
                  <a:srgbClr val="0000FF"/>
                </a:solidFill>
              </a:rPr>
              <a:t> </a:t>
            </a:r>
            <a:r>
              <a:rPr lang="en-US" sz="2400" dirty="0" err="1" smtClean="0">
                <a:solidFill>
                  <a:srgbClr val="0000FF"/>
                </a:solidFill>
              </a:rPr>
              <a:t>thì</a:t>
            </a:r>
            <a:r>
              <a:rPr lang="en-US" sz="2400" dirty="0" smtClean="0">
                <a:solidFill>
                  <a:srgbClr val="0000FF"/>
                </a:solidFill>
              </a:rPr>
              <a:t> </a:t>
            </a:r>
            <a:r>
              <a:rPr lang="en-US" sz="2400" dirty="0" err="1" smtClean="0">
                <a:solidFill>
                  <a:srgbClr val="0000FF"/>
                </a:solidFill>
              </a:rPr>
              <a:t>khả</a:t>
            </a:r>
            <a:r>
              <a:rPr lang="en-US" sz="2400" dirty="0" smtClean="0">
                <a:solidFill>
                  <a:srgbClr val="0000FF"/>
                </a:solidFill>
              </a:rPr>
              <a:t> </a:t>
            </a:r>
            <a:r>
              <a:rPr lang="en-US" sz="2400" dirty="0" err="1" smtClean="0">
                <a:solidFill>
                  <a:srgbClr val="0000FF"/>
                </a:solidFill>
              </a:rPr>
              <a:t>năng</a:t>
            </a:r>
            <a:r>
              <a:rPr lang="en-US" sz="2400" dirty="0" smtClean="0">
                <a:solidFill>
                  <a:srgbClr val="0000FF"/>
                </a:solidFill>
              </a:rPr>
              <a:t> </a:t>
            </a:r>
            <a:r>
              <a:rPr lang="en-US" sz="2400" dirty="0" err="1" smtClean="0">
                <a:solidFill>
                  <a:srgbClr val="0000FF"/>
                </a:solidFill>
              </a:rPr>
              <a:t>lưu</a:t>
            </a:r>
            <a:r>
              <a:rPr lang="en-US" sz="2400" dirty="0" smtClean="0">
                <a:solidFill>
                  <a:srgbClr val="0000FF"/>
                </a:solidFill>
              </a:rPr>
              <a:t> </a:t>
            </a:r>
            <a:r>
              <a:rPr lang="en-US" sz="2400" dirty="0" err="1" smtClean="0">
                <a:solidFill>
                  <a:srgbClr val="0000FF"/>
                </a:solidFill>
              </a:rPr>
              <a:t>chuyển</a:t>
            </a:r>
            <a:r>
              <a:rPr lang="en-US" sz="2400" dirty="0" smtClean="0">
                <a:solidFill>
                  <a:srgbClr val="0000FF"/>
                </a:solidFill>
              </a:rPr>
              <a:t> </a:t>
            </a:r>
            <a:r>
              <a:rPr lang="en-US" sz="2400" dirty="0" err="1" smtClean="0">
                <a:solidFill>
                  <a:srgbClr val="0000FF"/>
                </a:solidFill>
              </a:rPr>
              <a:t>càng</a:t>
            </a:r>
            <a:r>
              <a:rPr lang="en-US" sz="2400" dirty="0" smtClean="0">
                <a:solidFill>
                  <a:srgbClr val="0000FF"/>
                </a:solidFill>
              </a:rPr>
              <a:t> </a:t>
            </a:r>
            <a:r>
              <a:rPr lang="en-US" sz="2400" dirty="0" err="1" smtClean="0">
                <a:solidFill>
                  <a:srgbClr val="0000FF"/>
                </a:solidFill>
              </a:rPr>
              <a:t>thấp</a:t>
            </a:r>
            <a:r>
              <a:rPr lang="en-US" sz="2400" dirty="0" smtClean="0">
                <a:solidFill>
                  <a:srgbClr val="0000FF"/>
                </a:solidFill>
              </a:rPr>
              <a:t>.</a:t>
            </a:r>
          </a:p>
          <a:p>
            <a:pPr marL="228600" indent="-228600" algn="just">
              <a:buFont typeface="Arial" panose="020B0604020202020204" pitchFamily="34" charset="0"/>
              <a:buChar char="•"/>
            </a:pPr>
            <a:r>
              <a:rPr lang="en-US" sz="2800" b="1" dirty="0" err="1" smtClean="0">
                <a:solidFill>
                  <a:srgbClr val="0000FF"/>
                </a:solidFill>
              </a:rPr>
              <a:t>Tính</a:t>
            </a:r>
            <a:r>
              <a:rPr lang="en-US" sz="2800" b="1" dirty="0" smtClean="0">
                <a:solidFill>
                  <a:srgbClr val="0000FF"/>
                </a:solidFill>
              </a:rPr>
              <a:t> </a:t>
            </a:r>
            <a:r>
              <a:rPr lang="en-US" sz="2800" b="1" dirty="0" err="1" smtClean="0">
                <a:solidFill>
                  <a:srgbClr val="0000FF"/>
                </a:solidFill>
              </a:rPr>
              <a:t>giòn</a:t>
            </a:r>
            <a:r>
              <a:rPr lang="en-US" sz="2800" b="1" dirty="0" smtClean="0">
                <a:solidFill>
                  <a:srgbClr val="0000FF"/>
                </a:solidFill>
              </a:rPr>
              <a:t>: </a:t>
            </a:r>
            <a:r>
              <a:rPr lang="en-US" sz="2400" dirty="0" err="1" smtClean="0">
                <a:solidFill>
                  <a:srgbClr val="0000FF"/>
                </a:solidFill>
              </a:rPr>
              <a:t>tính</a:t>
            </a:r>
            <a:r>
              <a:rPr lang="en-US" sz="2400" dirty="0" smtClean="0">
                <a:solidFill>
                  <a:srgbClr val="0000FF"/>
                </a:solidFill>
              </a:rPr>
              <a:t> </a:t>
            </a:r>
            <a:r>
              <a:rPr lang="en-US" sz="2400" dirty="0" err="1" smtClean="0">
                <a:solidFill>
                  <a:srgbClr val="0000FF"/>
                </a:solidFill>
              </a:rPr>
              <a:t>dễ</a:t>
            </a:r>
            <a:r>
              <a:rPr lang="en-US" sz="2400" dirty="0" smtClean="0">
                <a:solidFill>
                  <a:srgbClr val="0000FF"/>
                </a:solidFill>
              </a:rPr>
              <a:t> </a:t>
            </a:r>
            <a:r>
              <a:rPr lang="en-US" sz="2400" dirty="0" err="1" smtClean="0">
                <a:solidFill>
                  <a:srgbClr val="0000FF"/>
                </a:solidFill>
              </a:rPr>
              <a:t>vỡ</a:t>
            </a:r>
            <a:r>
              <a:rPr lang="en-US" sz="2400" dirty="0" smtClean="0">
                <a:solidFill>
                  <a:srgbClr val="0000FF"/>
                </a:solidFill>
              </a:rPr>
              <a:t> </a:t>
            </a:r>
            <a:r>
              <a:rPr lang="en-US" sz="2400" dirty="0" err="1" smtClean="0">
                <a:solidFill>
                  <a:srgbClr val="0000FF"/>
                </a:solidFill>
              </a:rPr>
              <a:t>vụn</a:t>
            </a:r>
            <a:r>
              <a:rPr lang="en-US" sz="2400" dirty="0" smtClean="0">
                <a:solidFill>
                  <a:srgbClr val="0000FF"/>
                </a:solidFill>
              </a:rPr>
              <a:t> </a:t>
            </a:r>
            <a:r>
              <a:rPr lang="en-US" sz="2400" dirty="0" err="1" smtClean="0">
                <a:solidFill>
                  <a:srgbClr val="0000FF"/>
                </a:solidFill>
              </a:rPr>
              <a:t>của</a:t>
            </a:r>
            <a:r>
              <a:rPr lang="en-US" sz="2400" dirty="0" smtClean="0">
                <a:solidFill>
                  <a:srgbClr val="0000FF"/>
                </a:solidFill>
              </a:rPr>
              <a:t> </a:t>
            </a:r>
            <a:r>
              <a:rPr lang="en-US" sz="2400" dirty="0" err="1" smtClean="0">
                <a:solidFill>
                  <a:srgbClr val="0000FF"/>
                </a:solidFill>
              </a:rPr>
              <a:t>vật</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 </a:t>
            </a:r>
            <a:r>
              <a:rPr lang="en-US" sz="2400" dirty="0" err="1" smtClean="0">
                <a:solidFill>
                  <a:srgbClr val="0000FF"/>
                </a:solidFill>
              </a:rPr>
              <a:t>ảnh</a:t>
            </a:r>
            <a:r>
              <a:rPr lang="en-US" sz="2400" dirty="0" smtClean="0">
                <a:solidFill>
                  <a:srgbClr val="0000FF"/>
                </a:solidFill>
              </a:rPr>
              <a:t> </a:t>
            </a:r>
            <a:r>
              <a:rPr lang="en-US" sz="2400" dirty="0" err="1" smtClean="0">
                <a:solidFill>
                  <a:srgbClr val="0000FF"/>
                </a:solidFill>
              </a:rPr>
              <a:t>hưởng</a:t>
            </a:r>
            <a:r>
              <a:rPr lang="en-US" sz="2400" dirty="0" smtClean="0">
                <a:solidFill>
                  <a:srgbClr val="0000FF"/>
                </a:solidFill>
              </a:rPr>
              <a:t> </a:t>
            </a:r>
            <a:r>
              <a:rPr lang="en-US" sz="2400" dirty="0" err="1" smtClean="0">
                <a:solidFill>
                  <a:srgbClr val="0000FF"/>
                </a:solidFill>
              </a:rPr>
              <a:t>xấu</a:t>
            </a:r>
            <a:r>
              <a:rPr lang="en-US" sz="2400" dirty="0" smtClean="0">
                <a:solidFill>
                  <a:srgbClr val="0000FF"/>
                </a:solidFill>
              </a:rPr>
              <a:t> </a:t>
            </a:r>
            <a:r>
              <a:rPr lang="en-US" sz="2400" dirty="0" err="1" smtClean="0">
                <a:solidFill>
                  <a:srgbClr val="0000FF"/>
                </a:solidFill>
              </a:rPr>
              <a:t>đến</a:t>
            </a:r>
            <a:r>
              <a:rPr lang="en-US" sz="2400" dirty="0" smtClean="0">
                <a:solidFill>
                  <a:srgbClr val="0000FF"/>
                </a:solidFill>
              </a:rPr>
              <a:t> </a:t>
            </a:r>
            <a:r>
              <a:rPr lang="en-US" sz="2400" dirty="0" err="1" smtClean="0">
                <a:solidFill>
                  <a:srgbClr val="0000FF"/>
                </a:solidFill>
              </a:rPr>
              <a:t>chất</a:t>
            </a:r>
            <a:r>
              <a:rPr lang="en-US" sz="2400" dirty="0" smtClean="0">
                <a:solidFill>
                  <a:srgbClr val="0000FF"/>
                </a:solidFill>
              </a:rPr>
              <a:t> </a:t>
            </a:r>
            <a:r>
              <a:rPr lang="en-US" sz="2400" dirty="0" err="1" smtClean="0">
                <a:solidFill>
                  <a:srgbClr val="0000FF"/>
                </a:solidFill>
              </a:rPr>
              <a:t>lượng</a:t>
            </a:r>
            <a:r>
              <a:rPr lang="en-US" sz="2400" dirty="0" smtClean="0">
                <a:solidFill>
                  <a:srgbClr val="0000FF"/>
                </a:solidFill>
              </a:rPr>
              <a:t> </a:t>
            </a:r>
            <a:r>
              <a:rPr lang="en-US" sz="2400" dirty="0" err="1" smtClean="0">
                <a:solidFill>
                  <a:srgbClr val="0000FF"/>
                </a:solidFill>
              </a:rPr>
              <a:t>của</a:t>
            </a:r>
            <a:r>
              <a:rPr lang="en-US" sz="2400" dirty="0" smtClean="0">
                <a:solidFill>
                  <a:srgbClr val="0000FF"/>
                </a:solidFill>
              </a:rPr>
              <a:t> </a:t>
            </a:r>
            <a:r>
              <a:rPr lang="en-US" sz="2400" dirty="0" err="1" smtClean="0">
                <a:solidFill>
                  <a:srgbClr val="0000FF"/>
                </a:solidFill>
              </a:rPr>
              <a:t>sản</a:t>
            </a:r>
            <a:r>
              <a:rPr lang="en-US" sz="2400" dirty="0" smtClean="0">
                <a:solidFill>
                  <a:srgbClr val="0000FF"/>
                </a:solidFill>
              </a:rPr>
              <a:t> </a:t>
            </a:r>
            <a:r>
              <a:rPr lang="en-US" sz="2400" dirty="0" err="1" smtClean="0">
                <a:solidFill>
                  <a:srgbClr val="0000FF"/>
                </a:solidFill>
              </a:rPr>
              <a:t>phẩm</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p>
          <a:p>
            <a:pPr marL="228600" indent="-228600" algn="just">
              <a:buFont typeface="Arial" panose="020B0604020202020204" pitchFamily="34" charset="0"/>
              <a:buChar char="•"/>
            </a:pPr>
            <a:r>
              <a:rPr lang="en-US" sz="2800" b="1" dirty="0" err="1" smtClean="0">
                <a:solidFill>
                  <a:srgbClr val="0000FF"/>
                </a:solidFill>
              </a:rPr>
              <a:t>Tính</a:t>
            </a:r>
            <a:r>
              <a:rPr lang="en-US" sz="2800" b="1" dirty="0" smtClean="0">
                <a:solidFill>
                  <a:srgbClr val="0000FF"/>
                </a:solidFill>
              </a:rPr>
              <a:t> </a:t>
            </a:r>
            <a:r>
              <a:rPr lang="en-US" sz="2800" b="1" dirty="0" err="1" smtClean="0">
                <a:solidFill>
                  <a:srgbClr val="0000FF"/>
                </a:solidFill>
              </a:rPr>
              <a:t>kết</a:t>
            </a:r>
            <a:r>
              <a:rPr lang="en-US" sz="2800" b="1" dirty="0" smtClean="0">
                <a:solidFill>
                  <a:srgbClr val="0000FF"/>
                </a:solidFill>
              </a:rPr>
              <a:t> </a:t>
            </a:r>
            <a:r>
              <a:rPr lang="en-US" sz="2800" b="1" dirty="0" err="1" smtClean="0">
                <a:solidFill>
                  <a:srgbClr val="0000FF"/>
                </a:solidFill>
              </a:rPr>
              <a:t>dính</a:t>
            </a:r>
            <a:r>
              <a:rPr lang="en-US" sz="2800" b="1" dirty="0" smtClean="0">
                <a:solidFill>
                  <a:srgbClr val="0000FF"/>
                </a:solidFill>
              </a:rPr>
              <a:t>: </a:t>
            </a:r>
            <a:r>
              <a:rPr lang="en-US" sz="2400" dirty="0" err="1" smtClean="0">
                <a:solidFill>
                  <a:srgbClr val="0000FF"/>
                </a:solidFill>
              </a:rPr>
              <a:t>các</a:t>
            </a:r>
            <a:r>
              <a:rPr lang="en-US" sz="2400" dirty="0" smtClean="0">
                <a:solidFill>
                  <a:srgbClr val="0000FF"/>
                </a:solidFill>
              </a:rPr>
              <a:t> </a:t>
            </a:r>
            <a:r>
              <a:rPr lang="en-US" sz="2400" dirty="0" err="1" smtClean="0">
                <a:solidFill>
                  <a:srgbClr val="0000FF"/>
                </a:solidFill>
              </a:rPr>
              <a:t>hạt</a:t>
            </a:r>
            <a:r>
              <a:rPr lang="en-US" sz="2400" dirty="0" smtClean="0">
                <a:solidFill>
                  <a:srgbClr val="0000FF"/>
                </a:solidFill>
              </a:rPr>
              <a:t> </a:t>
            </a:r>
            <a:r>
              <a:rPr lang="en-US" sz="2400" dirty="0" err="1" smtClean="0">
                <a:solidFill>
                  <a:srgbClr val="0000FF"/>
                </a:solidFill>
              </a:rPr>
              <a:t>cùng</a:t>
            </a:r>
            <a:r>
              <a:rPr lang="en-US" sz="2400" dirty="0" smtClean="0">
                <a:solidFill>
                  <a:srgbClr val="0000FF"/>
                </a:solidFill>
              </a:rPr>
              <a:t> </a:t>
            </a:r>
            <a:r>
              <a:rPr lang="en-US" sz="2400" dirty="0" err="1" smtClean="0">
                <a:solidFill>
                  <a:srgbClr val="0000FF"/>
                </a:solidFill>
              </a:rPr>
              <a:t>loại</a:t>
            </a:r>
            <a:r>
              <a:rPr lang="en-US" sz="2400" dirty="0" smtClean="0">
                <a:solidFill>
                  <a:srgbClr val="0000FF"/>
                </a:solidFill>
              </a:rPr>
              <a:t> </a:t>
            </a:r>
            <a:r>
              <a:rPr lang="en-US" sz="2400" dirty="0" err="1" smtClean="0">
                <a:solidFill>
                  <a:srgbClr val="0000FF"/>
                </a:solidFill>
              </a:rPr>
              <a:t>có</a:t>
            </a:r>
            <a:r>
              <a:rPr lang="en-US" sz="2400" dirty="0" smtClean="0">
                <a:solidFill>
                  <a:srgbClr val="0000FF"/>
                </a:solidFill>
              </a:rPr>
              <a:t> </a:t>
            </a:r>
            <a:r>
              <a:rPr lang="en-US" sz="2400" dirty="0" err="1" smtClean="0">
                <a:solidFill>
                  <a:srgbClr val="0000FF"/>
                </a:solidFill>
              </a:rPr>
              <a:t>khuynh</a:t>
            </a:r>
            <a:r>
              <a:rPr lang="en-US" sz="2400" dirty="0" smtClean="0">
                <a:solidFill>
                  <a:srgbClr val="0000FF"/>
                </a:solidFill>
              </a:rPr>
              <a:t> </a:t>
            </a:r>
            <a:r>
              <a:rPr lang="en-US" sz="2400" dirty="0" err="1" smtClean="0">
                <a:solidFill>
                  <a:srgbClr val="0000FF"/>
                </a:solidFill>
              </a:rPr>
              <a:t>hướng</a:t>
            </a:r>
            <a:r>
              <a:rPr lang="en-US" sz="2400" dirty="0" smtClean="0">
                <a:solidFill>
                  <a:srgbClr val="0000FF"/>
                </a:solidFill>
              </a:rPr>
              <a:t> </a:t>
            </a:r>
            <a:r>
              <a:rPr lang="en-US" sz="2400" dirty="0" err="1" smtClean="0">
                <a:solidFill>
                  <a:srgbClr val="0000FF"/>
                </a:solidFill>
              </a:rPr>
              <a:t>kết</a:t>
            </a:r>
            <a:r>
              <a:rPr lang="en-US" sz="2400" dirty="0" smtClean="0">
                <a:solidFill>
                  <a:srgbClr val="0000FF"/>
                </a:solidFill>
              </a:rPr>
              <a:t> </a:t>
            </a:r>
            <a:r>
              <a:rPr lang="en-US" sz="2400" dirty="0" err="1" smtClean="0">
                <a:solidFill>
                  <a:srgbClr val="0000FF"/>
                </a:solidFill>
              </a:rPr>
              <a:t>dính</a:t>
            </a:r>
            <a:r>
              <a:rPr lang="en-US" sz="2400" dirty="0" smtClean="0">
                <a:solidFill>
                  <a:srgbClr val="0000FF"/>
                </a:solidFill>
              </a:rPr>
              <a:t> </a:t>
            </a:r>
            <a:r>
              <a:rPr lang="en-US" sz="2400" dirty="0" err="1" smtClean="0">
                <a:solidFill>
                  <a:srgbClr val="0000FF"/>
                </a:solidFill>
              </a:rPr>
              <a:t>lại</a:t>
            </a:r>
            <a:r>
              <a:rPr lang="en-US" sz="2400" dirty="0" smtClean="0">
                <a:solidFill>
                  <a:srgbClr val="0000FF"/>
                </a:solidFill>
              </a:rPr>
              <a:t> </a:t>
            </a:r>
            <a:r>
              <a:rPr lang="en-US" sz="2400" dirty="0" err="1" smtClean="0">
                <a:solidFill>
                  <a:srgbClr val="0000FF"/>
                </a:solidFill>
              </a:rPr>
              <a:t>sẽ</a:t>
            </a:r>
            <a:r>
              <a:rPr lang="en-US" sz="2400" dirty="0" smtClean="0">
                <a:solidFill>
                  <a:srgbClr val="0000FF"/>
                </a:solidFill>
              </a:rPr>
              <a:t> </a:t>
            </a:r>
            <a:r>
              <a:rPr lang="en-US" sz="2400" dirty="0" err="1" smtClean="0">
                <a:solidFill>
                  <a:srgbClr val="0000FF"/>
                </a:solidFill>
              </a:rPr>
              <a:t>cản</a:t>
            </a:r>
            <a:r>
              <a:rPr lang="en-US" sz="2400" dirty="0" smtClean="0">
                <a:solidFill>
                  <a:srgbClr val="0000FF"/>
                </a:solidFill>
              </a:rPr>
              <a:t> </a:t>
            </a:r>
            <a:r>
              <a:rPr lang="en-US" sz="2400" dirty="0" err="1" smtClean="0">
                <a:solidFill>
                  <a:srgbClr val="0000FF"/>
                </a:solidFill>
              </a:rPr>
              <a:t>trở</a:t>
            </a:r>
            <a:r>
              <a:rPr lang="en-US" sz="2400" dirty="0" smtClean="0">
                <a:solidFill>
                  <a:srgbClr val="0000FF"/>
                </a:solidFill>
              </a:rPr>
              <a:t> </a:t>
            </a:r>
            <a:r>
              <a:rPr lang="en-US" sz="2400" dirty="0" err="1" smtClean="0">
                <a:solidFill>
                  <a:srgbClr val="0000FF"/>
                </a:solidFill>
              </a:rPr>
              <a:t>quá</a:t>
            </a:r>
            <a:r>
              <a:rPr lang="en-US" sz="2400" dirty="0" smtClean="0">
                <a:solidFill>
                  <a:srgbClr val="0000FF"/>
                </a:solidFill>
              </a:rPr>
              <a:t> </a:t>
            </a:r>
            <a:r>
              <a:rPr lang="en-US" sz="2400" dirty="0" err="1" smtClean="0">
                <a:solidFill>
                  <a:srgbClr val="0000FF"/>
                </a:solidFill>
              </a:rPr>
              <a:t>trình</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endParaRPr lang="en-US" sz="2400" dirty="0">
              <a:solidFill>
                <a:srgbClr val="0000FF"/>
              </a:solidFill>
            </a:endParaRPr>
          </a:p>
        </p:txBody>
      </p:sp>
      <p:sp>
        <p:nvSpPr>
          <p:cNvPr id="4" name="Slide Number Placeholder 2"/>
          <p:cNvSpPr>
            <a:spLocks noGrp="1"/>
          </p:cNvSpPr>
          <p:nvPr>
            <p:ph type="sldNum" sz="quarter" idx="12"/>
          </p:nvPr>
        </p:nvSpPr>
        <p:spPr>
          <a:xfrm>
            <a:off x="7010400" y="6477000"/>
            <a:ext cx="2133600" cy="365125"/>
          </a:xfrm>
        </p:spPr>
        <p:txBody>
          <a:bodyPr/>
          <a:lstStyle/>
          <a:p>
            <a:r>
              <a:rPr lang="en-US" sz="1600" dirty="0">
                <a:latin typeface="Arial" pitchFamily="34" charset="0"/>
                <a:cs typeface="Arial" pitchFamily="34" charset="0"/>
              </a:rPr>
              <a:t>3</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645655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16.1. </a:t>
            </a:r>
            <a:r>
              <a:rPr lang="en-US" sz="3600" b="1" dirty="0" err="1" smtClean="0">
                <a:solidFill>
                  <a:srgbClr val="FF0066"/>
                </a:solidFill>
              </a:rPr>
              <a:t>Quá</a:t>
            </a:r>
            <a:r>
              <a:rPr lang="en-US" sz="3600" b="1" dirty="0" smtClean="0">
                <a:solidFill>
                  <a:srgbClr val="FF0066"/>
                </a:solidFill>
              </a:rPr>
              <a:t> </a:t>
            </a:r>
            <a:r>
              <a:rPr lang="en-US" sz="3600" b="1" dirty="0" err="1" smtClean="0">
                <a:solidFill>
                  <a:srgbClr val="FF0066"/>
                </a:solidFill>
              </a:rPr>
              <a:t>trình</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0" y="768727"/>
            <a:ext cx="9144000" cy="4031873"/>
          </a:xfrm>
          <a:prstGeom prst="rect">
            <a:avLst/>
          </a:prstGeom>
          <a:noFill/>
        </p:spPr>
        <p:txBody>
          <a:bodyPr wrap="square" rtlCol="0">
            <a:spAutoFit/>
          </a:bodyPr>
          <a:lstStyle/>
          <a:p>
            <a:pPr algn="just"/>
            <a:r>
              <a:rPr lang="en-US" sz="3200" b="1" dirty="0" err="1" smtClean="0">
                <a:solidFill>
                  <a:srgbClr val="009900"/>
                </a:solidFill>
              </a:rPr>
              <a:t>Các</a:t>
            </a:r>
            <a:r>
              <a:rPr lang="en-US" sz="3200" b="1" dirty="0" smtClean="0">
                <a:solidFill>
                  <a:srgbClr val="009900"/>
                </a:solidFill>
              </a:rPr>
              <a:t> </a:t>
            </a:r>
            <a:r>
              <a:rPr lang="en-US" sz="3200" b="1" dirty="0" err="1" smtClean="0">
                <a:solidFill>
                  <a:srgbClr val="009900"/>
                </a:solidFill>
              </a:rPr>
              <a:t>yếu</a:t>
            </a:r>
            <a:r>
              <a:rPr lang="en-US" sz="3200" b="1" dirty="0" smtClean="0">
                <a:solidFill>
                  <a:srgbClr val="009900"/>
                </a:solidFill>
              </a:rPr>
              <a:t> </a:t>
            </a:r>
            <a:r>
              <a:rPr lang="en-US" sz="3200" b="1" dirty="0" err="1" smtClean="0">
                <a:solidFill>
                  <a:srgbClr val="009900"/>
                </a:solidFill>
              </a:rPr>
              <a:t>tố</a:t>
            </a:r>
            <a:r>
              <a:rPr lang="en-US" sz="3200" b="1" dirty="0" smtClean="0">
                <a:solidFill>
                  <a:srgbClr val="009900"/>
                </a:solidFill>
              </a:rPr>
              <a:t> </a:t>
            </a:r>
            <a:r>
              <a:rPr lang="en-US" sz="3200" b="1" dirty="0" err="1" smtClean="0">
                <a:solidFill>
                  <a:srgbClr val="009900"/>
                </a:solidFill>
              </a:rPr>
              <a:t>ảnh</a:t>
            </a:r>
            <a:r>
              <a:rPr lang="en-US" sz="3200" b="1" dirty="0" smtClean="0">
                <a:solidFill>
                  <a:srgbClr val="009900"/>
                </a:solidFill>
              </a:rPr>
              <a:t> </a:t>
            </a:r>
            <a:r>
              <a:rPr lang="en-US" sz="3200" b="1" dirty="0" err="1" smtClean="0">
                <a:solidFill>
                  <a:srgbClr val="009900"/>
                </a:solidFill>
              </a:rPr>
              <a:t>hưởng</a:t>
            </a:r>
            <a:endParaRPr lang="en-US" sz="3200" b="1" dirty="0" smtClean="0">
              <a:solidFill>
                <a:srgbClr val="009900"/>
              </a:solidFill>
            </a:endParaRPr>
          </a:p>
          <a:p>
            <a:pPr marL="228600" indent="-228600" algn="just">
              <a:buFont typeface="Arial" panose="020B0604020202020204" pitchFamily="34" charset="0"/>
              <a:buChar char="•"/>
            </a:pPr>
            <a:r>
              <a:rPr lang="en-US" sz="2800" b="1" dirty="0" err="1" smtClean="0">
                <a:solidFill>
                  <a:srgbClr val="0000FF"/>
                </a:solidFill>
              </a:rPr>
              <a:t>Độ</a:t>
            </a:r>
            <a:r>
              <a:rPr lang="en-US" sz="2800" b="1" dirty="0" smtClean="0">
                <a:solidFill>
                  <a:srgbClr val="0000FF"/>
                </a:solidFill>
              </a:rPr>
              <a:t> </a:t>
            </a:r>
            <a:r>
              <a:rPr lang="en-US" sz="2800" b="1" dirty="0" err="1" smtClean="0">
                <a:solidFill>
                  <a:srgbClr val="0000FF"/>
                </a:solidFill>
              </a:rPr>
              <a:t>ẩm</a:t>
            </a:r>
            <a:r>
              <a:rPr lang="en-US" sz="2800" b="1" dirty="0" smtClean="0">
                <a:solidFill>
                  <a:srgbClr val="0000FF"/>
                </a:solidFill>
              </a:rPr>
              <a:t> </a:t>
            </a:r>
            <a:r>
              <a:rPr lang="en-US" sz="2800" b="1" dirty="0" err="1" smtClean="0">
                <a:solidFill>
                  <a:srgbClr val="0000FF"/>
                </a:solidFill>
              </a:rPr>
              <a:t>vật</a:t>
            </a:r>
            <a:r>
              <a:rPr lang="en-US" sz="2800" b="1" dirty="0" smtClean="0">
                <a:solidFill>
                  <a:srgbClr val="0000FF"/>
                </a:solidFill>
              </a:rPr>
              <a:t> </a:t>
            </a:r>
            <a:r>
              <a:rPr lang="en-US" sz="2800" b="1" dirty="0" err="1" smtClean="0">
                <a:solidFill>
                  <a:srgbClr val="0000FF"/>
                </a:solidFill>
              </a:rPr>
              <a:t>liệu</a:t>
            </a:r>
            <a:r>
              <a:rPr lang="en-US" sz="2800" b="1" dirty="0" smtClean="0">
                <a:solidFill>
                  <a:srgbClr val="0000FF"/>
                </a:solidFill>
              </a:rPr>
              <a:t>: </a:t>
            </a:r>
            <a:r>
              <a:rPr lang="en-US" sz="2800" dirty="0" err="1" smtClean="0">
                <a:solidFill>
                  <a:srgbClr val="0000FF"/>
                </a:solidFill>
              </a:rPr>
              <a:t>một</a:t>
            </a:r>
            <a:r>
              <a:rPr lang="en-US" sz="2800" dirty="0" smtClean="0">
                <a:solidFill>
                  <a:srgbClr val="0000FF"/>
                </a:solidFill>
              </a:rPr>
              <a:t> </a:t>
            </a:r>
            <a:r>
              <a:rPr lang="en-US" sz="2800" dirty="0" err="1" smtClean="0">
                <a:solidFill>
                  <a:srgbClr val="0000FF"/>
                </a:solidFill>
              </a:rPr>
              <a:t>lượng</a:t>
            </a:r>
            <a:r>
              <a:rPr lang="en-US" sz="2800" dirty="0" smtClean="0">
                <a:solidFill>
                  <a:srgbClr val="0000FF"/>
                </a:solidFill>
              </a:rPr>
              <a:t> </a:t>
            </a:r>
            <a:r>
              <a:rPr lang="en-US" sz="2800" dirty="0" err="1" smtClean="0">
                <a:solidFill>
                  <a:srgbClr val="0000FF"/>
                </a:solidFill>
              </a:rPr>
              <a:t>nhỏ</a:t>
            </a:r>
            <a:r>
              <a:rPr lang="en-US" sz="2800" dirty="0" smtClean="0">
                <a:solidFill>
                  <a:srgbClr val="0000FF"/>
                </a:solidFill>
              </a:rPr>
              <a:t> </a:t>
            </a:r>
            <a:r>
              <a:rPr lang="en-US" sz="2800" dirty="0" err="1" smtClean="0">
                <a:solidFill>
                  <a:srgbClr val="0000FF"/>
                </a:solidFill>
              </a:rPr>
              <a:t>chất</a:t>
            </a:r>
            <a:r>
              <a:rPr lang="en-US" sz="2800" dirty="0" smtClean="0">
                <a:solidFill>
                  <a:srgbClr val="0000FF"/>
                </a:solidFill>
              </a:rPr>
              <a:t> </a:t>
            </a:r>
            <a:r>
              <a:rPr lang="en-US" sz="2800" dirty="0" err="1" smtClean="0">
                <a:solidFill>
                  <a:srgbClr val="0000FF"/>
                </a:solidFill>
              </a:rPr>
              <a:t>lỏng</a:t>
            </a:r>
            <a:r>
              <a:rPr lang="en-US" sz="2800" dirty="0" smtClean="0">
                <a:solidFill>
                  <a:srgbClr val="0000FF"/>
                </a:solidFill>
              </a:rPr>
              <a:t> </a:t>
            </a:r>
            <a:r>
              <a:rPr lang="en-US" sz="2800" dirty="0" err="1" smtClean="0">
                <a:solidFill>
                  <a:srgbClr val="0000FF"/>
                </a:solidFill>
              </a:rPr>
              <a:t>được</a:t>
            </a:r>
            <a:r>
              <a:rPr lang="en-US" sz="2800" dirty="0" smtClean="0">
                <a:solidFill>
                  <a:srgbClr val="0000FF"/>
                </a:solidFill>
              </a:rPr>
              <a:t> </a:t>
            </a:r>
            <a:r>
              <a:rPr lang="en-US" sz="2800" dirty="0" err="1" smtClean="0">
                <a:solidFill>
                  <a:srgbClr val="0000FF"/>
                </a:solidFill>
              </a:rPr>
              <a:t>cho</a:t>
            </a:r>
            <a:r>
              <a:rPr lang="en-US" sz="2800" dirty="0" smtClean="0">
                <a:solidFill>
                  <a:srgbClr val="0000FF"/>
                </a:solidFill>
              </a:rPr>
              <a:t> </a:t>
            </a:r>
            <a:r>
              <a:rPr lang="en-US" sz="2800" dirty="0" err="1" smtClean="0">
                <a:solidFill>
                  <a:srgbClr val="0000FF"/>
                </a:solidFill>
              </a:rPr>
              <a:t>vào</a:t>
            </a:r>
            <a:r>
              <a:rPr lang="en-US" sz="2800" dirty="0" smtClean="0">
                <a:solidFill>
                  <a:srgbClr val="0000FF"/>
                </a:solidFill>
              </a:rPr>
              <a:t> </a:t>
            </a:r>
            <a:r>
              <a:rPr lang="en-US" sz="2800" dirty="0" err="1" smtClean="0">
                <a:solidFill>
                  <a:srgbClr val="0000FF"/>
                </a:solidFill>
              </a:rPr>
              <a:t>để</a:t>
            </a:r>
            <a:r>
              <a:rPr lang="en-US" sz="2800" dirty="0" smtClean="0">
                <a:solidFill>
                  <a:srgbClr val="0000FF"/>
                </a:solidFill>
              </a:rPr>
              <a:t> </a:t>
            </a:r>
            <a:r>
              <a:rPr lang="en-US" sz="2800" dirty="0" err="1" smtClean="0">
                <a:solidFill>
                  <a:srgbClr val="0000FF"/>
                </a:solidFill>
              </a:rPr>
              <a:t>giảm</a:t>
            </a:r>
            <a:r>
              <a:rPr lang="en-US" sz="2800" dirty="0" smtClean="0">
                <a:solidFill>
                  <a:srgbClr val="0000FF"/>
                </a:solidFill>
              </a:rPr>
              <a:t> </a:t>
            </a:r>
            <a:r>
              <a:rPr lang="en-US" sz="2800" dirty="0" err="1" smtClean="0">
                <a:solidFill>
                  <a:srgbClr val="0000FF"/>
                </a:solidFill>
              </a:rPr>
              <a:t>bụi</a:t>
            </a:r>
            <a:r>
              <a:rPr lang="en-US" sz="2800" dirty="0" smtClean="0">
                <a:solidFill>
                  <a:srgbClr val="0000FF"/>
                </a:solidFill>
              </a:rPr>
              <a:t> </a:t>
            </a:r>
            <a:r>
              <a:rPr lang="en-US" sz="2800" dirty="0" err="1" smtClean="0">
                <a:solidFill>
                  <a:srgbClr val="0000FF"/>
                </a:solidFill>
              </a:rPr>
              <a:t>hoặc</a:t>
            </a:r>
            <a:r>
              <a:rPr lang="en-US" sz="2800" dirty="0" smtClean="0">
                <a:solidFill>
                  <a:srgbClr val="0000FF"/>
                </a:solidFill>
              </a:rPr>
              <a:t> </a:t>
            </a:r>
            <a:r>
              <a:rPr lang="en-US" sz="2800" dirty="0" err="1" smtClean="0">
                <a:solidFill>
                  <a:srgbClr val="0000FF"/>
                </a:solidFill>
              </a:rPr>
              <a:t>đáp</a:t>
            </a:r>
            <a:r>
              <a:rPr lang="en-US" sz="2800" dirty="0" smtClean="0">
                <a:solidFill>
                  <a:srgbClr val="0000FF"/>
                </a:solidFill>
              </a:rPr>
              <a:t> </a:t>
            </a:r>
            <a:r>
              <a:rPr lang="en-US" sz="2800" dirty="0" err="1" smtClean="0">
                <a:solidFill>
                  <a:srgbClr val="0000FF"/>
                </a:solidFill>
              </a:rPr>
              <a:t>ứng</a:t>
            </a:r>
            <a:r>
              <a:rPr lang="en-US" sz="2800" dirty="0" smtClean="0">
                <a:solidFill>
                  <a:srgbClr val="0000FF"/>
                </a:solidFill>
              </a:rPr>
              <a:t> </a:t>
            </a:r>
            <a:r>
              <a:rPr lang="en-US" sz="2800" dirty="0" err="1" smtClean="0">
                <a:solidFill>
                  <a:srgbClr val="0000FF"/>
                </a:solidFill>
              </a:rPr>
              <a:t>yêu</a:t>
            </a:r>
            <a:r>
              <a:rPr lang="en-US" sz="2800" dirty="0" smtClean="0">
                <a:solidFill>
                  <a:srgbClr val="0000FF"/>
                </a:solidFill>
              </a:rPr>
              <a:t> </a:t>
            </a:r>
            <a:r>
              <a:rPr lang="en-US" sz="2800" dirty="0" err="1" smtClean="0">
                <a:solidFill>
                  <a:srgbClr val="0000FF"/>
                </a:solidFill>
              </a:rPr>
              <a:t>cầu</a:t>
            </a:r>
            <a:r>
              <a:rPr lang="en-US" sz="2800" dirty="0" smtClean="0">
                <a:solidFill>
                  <a:srgbClr val="0000FF"/>
                </a:solidFill>
              </a:rPr>
              <a:t> </a:t>
            </a:r>
            <a:r>
              <a:rPr lang="en-US" sz="2800" dirty="0" err="1" smtClean="0">
                <a:solidFill>
                  <a:srgbClr val="0000FF"/>
                </a:solidFill>
              </a:rPr>
              <a:t>của</a:t>
            </a:r>
            <a:r>
              <a:rPr lang="en-US" sz="2800" dirty="0" smtClean="0">
                <a:solidFill>
                  <a:srgbClr val="0000FF"/>
                </a:solidFill>
              </a:rPr>
              <a:t> </a:t>
            </a:r>
            <a:r>
              <a:rPr lang="en-US" sz="2800" dirty="0" err="1" smtClean="0">
                <a:solidFill>
                  <a:srgbClr val="0000FF"/>
                </a:solidFill>
              </a:rPr>
              <a:t>sản</a:t>
            </a:r>
            <a:r>
              <a:rPr lang="en-US" sz="2800" dirty="0" smtClean="0">
                <a:solidFill>
                  <a:srgbClr val="0000FF"/>
                </a:solidFill>
              </a:rPr>
              <a:t> </a:t>
            </a:r>
            <a:r>
              <a:rPr lang="en-US" sz="2800" dirty="0" err="1" smtClean="0">
                <a:solidFill>
                  <a:srgbClr val="0000FF"/>
                </a:solidFill>
              </a:rPr>
              <a:t>phẩm</a:t>
            </a:r>
            <a:r>
              <a:rPr lang="en-US" sz="2800" dirty="0" smtClean="0">
                <a:solidFill>
                  <a:srgbClr val="0000FF"/>
                </a:solidFill>
              </a:rPr>
              <a:t>, </a:t>
            </a:r>
            <a:r>
              <a:rPr lang="en-US" sz="2800" dirty="0" err="1" smtClean="0">
                <a:solidFill>
                  <a:srgbClr val="0000FF"/>
                </a:solidFill>
              </a:rPr>
              <a:t>nhưng</a:t>
            </a:r>
            <a:r>
              <a:rPr lang="en-US" sz="2800" dirty="0" smtClean="0">
                <a:solidFill>
                  <a:srgbClr val="0000FF"/>
                </a:solidFill>
              </a:rPr>
              <a:t> </a:t>
            </a:r>
            <a:r>
              <a:rPr lang="en-US" sz="2800" dirty="0" err="1" smtClean="0">
                <a:solidFill>
                  <a:srgbClr val="0000FF"/>
                </a:solidFill>
              </a:rPr>
              <a:t>độ</a:t>
            </a:r>
            <a:r>
              <a:rPr lang="en-US" sz="2800" dirty="0" smtClean="0">
                <a:solidFill>
                  <a:srgbClr val="0000FF"/>
                </a:solidFill>
              </a:rPr>
              <a:t> </a:t>
            </a:r>
            <a:r>
              <a:rPr lang="en-US" sz="2800" dirty="0" err="1" smtClean="0">
                <a:solidFill>
                  <a:srgbClr val="0000FF"/>
                </a:solidFill>
              </a:rPr>
              <a:t>ẩm</a:t>
            </a:r>
            <a:r>
              <a:rPr lang="en-US" sz="2800" dirty="0" smtClean="0">
                <a:solidFill>
                  <a:srgbClr val="0000FF"/>
                </a:solidFill>
              </a:rPr>
              <a:t> </a:t>
            </a:r>
            <a:r>
              <a:rPr lang="en-US" sz="2800" dirty="0" err="1" smtClean="0">
                <a:solidFill>
                  <a:srgbClr val="0000FF"/>
                </a:solidFill>
              </a:rPr>
              <a:t>càng</a:t>
            </a:r>
            <a:r>
              <a:rPr lang="en-US" sz="2800" dirty="0" smtClean="0">
                <a:solidFill>
                  <a:srgbClr val="0000FF"/>
                </a:solidFill>
              </a:rPr>
              <a:t> </a:t>
            </a:r>
            <a:r>
              <a:rPr lang="en-US" sz="2800" dirty="0" err="1" smtClean="0">
                <a:solidFill>
                  <a:srgbClr val="0000FF"/>
                </a:solidFill>
              </a:rPr>
              <a:t>cao</a:t>
            </a:r>
            <a:r>
              <a:rPr lang="en-US" sz="2800" dirty="0" smtClean="0">
                <a:solidFill>
                  <a:srgbClr val="0000FF"/>
                </a:solidFill>
              </a:rPr>
              <a:t> </a:t>
            </a:r>
            <a:r>
              <a:rPr lang="en-US" sz="2800" dirty="0" err="1" smtClean="0">
                <a:solidFill>
                  <a:srgbClr val="0000FF"/>
                </a:solidFill>
              </a:rPr>
              <a:t>thì</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càng</a:t>
            </a:r>
            <a:r>
              <a:rPr lang="en-US" sz="2800" dirty="0" smtClean="0">
                <a:solidFill>
                  <a:srgbClr val="0000FF"/>
                </a:solidFill>
              </a:rPr>
              <a:t> </a:t>
            </a:r>
            <a:r>
              <a:rPr lang="en-US" sz="2800" dirty="0" err="1" smtClean="0">
                <a:solidFill>
                  <a:srgbClr val="0000FF"/>
                </a:solidFill>
              </a:rPr>
              <a:t>khó</a:t>
            </a:r>
            <a:r>
              <a:rPr lang="en-US" sz="2800" dirty="0" smtClean="0">
                <a:solidFill>
                  <a:srgbClr val="0000FF"/>
                </a:solidFill>
              </a:rPr>
              <a:t> </a:t>
            </a:r>
            <a:r>
              <a:rPr lang="en-US" sz="2800" dirty="0" err="1" smtClean="0">
                <a:solidFill>
                  <a:srgbClr val="0000FF"/>
                </a:solidFill>
              </a:rPr>
              <a:t>đều</a:t>
            </a:r>
            <a:r>
              <a:rPr lang="en-US" sz="2800" dirty="0" smtClean="0">
                <a:solidFill>
                  <a:srgbClr val="0000FF"/>
                </a:solidFill>
              </a:rPr>
              <a:t>. </a:t>
            </a:r>
          </a:p>
          <a:p>
            <a:pPr marL="228600" indent="-228600" algn="just">
              <a:buFont typeface="Arial" panose="020B0604020202020204" pitchFamily="34" charset="0"/>
              <a:buChar char="•"/>
            </a:pPr>
            <a:r>
              <a:rPr lang="en-US" sz="2800" b="1" dirty="0" err="1" smtClean="0">
                <a:solidFill>
                  <a:srgbClr val="0000FF"/>
                </a:solidFill>
              </a:rPr>
              <a:t>Tính</a:t>
            </a:r>
            <a:r>
              <a:rPr lang="en-US" sz="2800" b="1" dirty="0" smtClean="0">
                <a:solidFill>
                  <a:srgbClr val="0000FF"/>
                </a:solidFill>
              </a:rPr>
              <a:t> </a:t>
            </a:r>
            <a:r>
              <a:rPr lang="en-US" sz="2800" b="1" dirty="0" err="1" smtClean="0">
                <a:solidFill>
                  <a:srgbClr val="0000FF"/>
                </a:solidFill>
              </a:rPr>
              <a:t>nhớt</a:t>
            </a:r>
            <a:r>
              <a:rPr lang="en-US" sz="2800" b="1" dirty="0" smtClean="0">
                <a:solidFill>
                  <a:srgbClr val="0000FF"/>
                </a:solidFill>
              </a:rPr>
              <a:t> </a:t>
            </a:r>
            <a:r>
              <a:rPr lang="en-US" sz="2800" b="1" dirty="0" err="1" smtClean="0">
                <a:solidFill>
                  <a:srgbClr val="0000FF"/>
                </a:solidFill>
              </a:rPr>
              <a:t>chất</a:t>
            </a:r>
            <a:r>
              <a:rPr lang="en-US" sz="2800" b="1" dirty="0" smtClean="0">
                <a:solidFill>
                  <a:srgbClr val="0000FF"/>
                </a:solidFill>
              </a:rPr>
              <a:t> </a:t>
            </a:r>
            <a:r>
              <a:rPr lang="en-US" sz="2800" b="1" dirty="0" err="1" smtClean="0">
                <a:solidFill>
                  <a:srgbClr val="0000FF"/>
                </a:solidFill>
              </a:rPr>
              <a:t>lỏng</a:t>
            </a:r>
            <a:r>
              <a:rPr lang="en-US" sz="2800" b="1" dirty="0" smtClean="0">
                <a:solidFill>
                  <a:srgbClr val="0000FF"/>
                </a:solidFill>
              </a:rPr>
              <a:t>: </a:t>
            </a:r>
            <a:r>
              <a:rPr lang="en-US" sz="2800" dirty="0" err="1" smtClean="0">
                <a:solidFill>
                  <a:srgbClr val="0000FF"/>
                </a:solidFill>
              </a:rPr>
              <a:t>độ</a:t>
            </a:r>
            <a:r>
              <a:rPr lang="en-US" sz="2800" dirty="0" smtClean="0">
                <a:solidFill>
                  <a:srgbClr val="0000FF"/>
                </a:solidFill>
              </a:rPr>
              <a:t> </a:t>
            </a:r>
            <a:r>
              <a:rPr lang="en-US" sz="2800" dirty="0" err="1" smtClean="0">
                <a:solidFill>
                  <a:srgbClr val="0000FF"/>
                </a:solidFill>
              </a:rPr>
              <a:t>nhớt</a:t>
            </a:r>
            <a:r>
              <a:rPr lang="en-US" sz="2800" dirty="0" smtClean="0">
                <a:solidFill>
                  <a:srgbClr val="0000FF"/>
                </a:solidFill>
              </a:rPr>
              <a:t> </a:t>
            </a:r>
            <a:r>
              <a:rPr lang="en-US" sz="2800" dirty="0" err="1" smtClean="0">
                <a:solidFill>
                  <a:srgbClr val="0000FF"/>
                </a:solidFill>
              </a:rPr>
              <a:t>và</a:t>
            </a:r>
            <a:r>
              <a:rPr lang="en-US" sz="2800" dirty="0" smtClean="0">
                <a:solidFill>
                  <a:srgbClr val="0000FF"/>
                </a:solidFill>
              </a:rPr>
              <a:t> </a:t>
            </a:r>
            <a:r>
              <a:rPr lang="en-US" sz="2800" dirty="0" err="1" smtClean="0">
                <a:solidFill>
                  <a:srgbClr val="0000FF"/>
                </a:solidFill>
              </a:rPr>
              <a:t>sức</a:t>
            </a:r>
            <a:r>
              <a:rPr lang="en-US" sz="2800" dirty="0" smtClean="0">
                <a:solidFill>
                  <a:srgbClr val="0000FF"/>
                </a:solidFill>
              </a:rPr>
              <a:t> </a:t>
            </a:r>
            <a:r>
              <a:rPr lang="en-US" sz="2800" dirty="0" err="1" smtClean="0">
                <a:solidFill>
                  <a:srgbClr val="0000FF"/>
                </a:solidFill>
              </a:rPr>
              <a:t>căng</a:t>
            </a:r>
            <a:r>
              <a:rPr lang="en-US" sz="2800" dirty="0" smtClean="0">
                <a:solidFill>
                  <a:srgbClr val="0000FF"/>
                </a:solidFill>
              </a:rPr>
              <a:t> </a:t>
            </a:r>
            <a:r>
              <a:rPr lang="en-US" sz="2800" dirty="0" err="1" smtClean="0">
                <a:solidFill>
                  <a:srgbClr val="0000FF"/>
                </a:solidFill>
              </a:rPr>
              <a:t>bề</a:t>
            </a:r>
            <a:r>
              <a:rPr lang="en-US" sz="2800" dirty="0" smtClean="0">
                <a:solidFill>
                  <a:srgbClr val="0000FF"/>
                </a:solidFill>
              </a:rPr>
              <a:t> </a:t>
            </a:r>
            <a:r>
              <a:rPr lang="en-US" sz="2800" dirty="0" err="1" smtClean="0">
                <a:solidFill>
                  <a:srgbClr val="0000FF"/>
                </a:solidFill>
              </a:rPr>
              <a:t>mặt</a:t>
            </a:r>
            <a:r>
              <a:rPr lang="en-US" sz="2800" dirty="0" smtClean="0">
                <a:solidFill>
                  <a:srgbClr val="0000FF"/>
                </a:solidFill>
              </a:rPr>
              <a:t> </a:t>
            </a:r>
            <a:r>
              <a:rPr lang="en-US" sz="2800" dirty="0" err="1" smtClean="0">
                <a:solidFill>
                  <a:srgbClr val="0000FF"/>
                </a:solidFill>
              </a:rPr>
              <a:t>của</a:t>
            </a:r>
            <a:r>
              <a:rPr lang="en-US" sz="2800" dirty="0" smtClean="0">
                <a:solidFill>
                  <a:srgbClr val="0000FF"/>
                </a:solidFill>
              </a:rPr>
              <a:t> </a:t>
            </a:r>
            <a:r>
              <a:rPr lang="en-US" sz="2800" dirty="0" err="1" smtClean="0">
                <a:solidFill>
                  <a:srgbClr val="0000FF"/>
                </a:solidFill>
              </a:rPr>
              <a:t>chất</a:t>
            </a:r>
            <a:r>
              <a:rPr lang="en-US" sz="2800" dirty="0" smtClean="0">
                <a:solidFill>
                  <a:srgbClr val="0000FF"/>
                </a:solidFill>
              </a:rPr>
              <a:t> </a:t>
            </a:r>
            <a:r>
              <a:rPr lang="en-US" sz="2800" dirty="0" err="1" smtClean="0">
                <a:solidFill>
                  <a:srgbClr val="0000FF"/>
                </a:solidFill>
              </a:rPr>
              <a:t>lỏng</a:t>
            </a:r>
            <a:r>
              <a:rPr lang="en-US" sz="2800" dirty="0" smtClean="0">
                <a:solidFill>
                  <a:srgbClr val="0000FF"/>
                </a:solidFill>
              </a:rPr>
              <a:t> </a:t>
            </a:r>
            <a:r>
              <a:rPr lang="en-US" sz="2800" dirty="0" err="1" smtClean="0">
                <a:solidFill>
                  <a:srgbClr val="0000FF"/>
                </a:solidFill>
              </a:rPr>
              <a:t>thêm</a:t>
            </a:r>
            <a:r>
              <a:rPr lang="en-US" sz="2800" dirty="0" smtClean="0">
                <a:solidFill>
                  <a:srgbClr val="0000FF"/>
                </a:solidFill>
              </a:rPr>
              <a:t> </a:t>
            </a:r>
            <a:r>
              <a:rPr lang="en-US" sz="2800" dirty="0" err="1" smtClean="0">
                <a:solidFill>
                  <a:srgbClr val="0000FF"/>
                </a:solidFill>
              </a:rPr>
              <a:t>vào</a:t>
            </a:r>
            <a:r>
              <a:rPr lang="en-US" sz="2800" dirty="0" smtClean="0">
                <a:solidFill>
                  <a:srgbClr val="0000FF"/>
                </a:solidFill>
              </a:rPr>
              <a:t> </a:t>
            </a:r>
            <a:r>
              <a:rPr lang="en-US" sz="2800" dirty="0" err="1" smtClean="0">
                <a:solidFill>
                  <a:srgbClr val="0000FF"/>
                </a:solidFill>
              </a:rPr>
              <a:t>tại</a:t>
            </a:r>
            <a:r>
              <a:rPr lang="en-US" sz="2800" dirty="0" smtClean="0">
                <a:solidFill>
                  <a:srgbClr val="0000FF"/>
                </a:solidFill>
              </a:rPr>
              <a:t> </a:t>
            </a:r>
            <a:r>
              <a:rPr lang="en-US" sz="2800" dirty="0" err="1" smtClean="0">
                <a:solidFill>
                  <a:srgbClr val="0000FF"/>
                </a:solidFill>
              </a:rPr>
              <a:t>nhiệt</a:t>
            </a:r>
            <a:r>
              <a:rPr lang="en-US" sz="2800" dirty="0" smtClean="0">
                <a:solidFill>
                  <a:srgbClr val="0000FF"/>
                </a:solidFill>
              </a:rPr>
              <a:t> </a:t>
            </a:r>
            <a:r>
              <a:rPr lang="en-US" sz="2800" dirty="0" err="1" smtClean="0">
                <a:solidFill>
                  <a:srgbClr val="0000FF"/>
                </a:solidFill>
              </a:rPr>
              <a:t>độ</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p>
          <a:p>
            <a:pPr marL="228600" indent="-228600" algn="just">
              <a:buFont typeface="Arial" panose="020B0604020202020204" pitchFamily="34" charset="0"/>
              <a:buChar char="•"/>
            </a:pPr>
            <a:r>
              <a:rPr lang="en-US" sz="2800" b="1" dirty="0" err="1" smtClean="0">
                <a:solidFill>
                  <a:srgbClr val="0000FF"/>
                </a:solidFill>
              </a:rPr>
              <a:t>Nhiệt</a:t>
            </a:r>
            <a:r>
              <a:rPr lang="en-US" sz="2800" b="1" dirty="0" smtClean="0">
                <a:solidFill>
                  <a:srgbClr val="0000FF"/>
                </a:solidFill>
              </a:rPr>
              <a:t> </a:t>
            </a:r>
            <a:r>
              <a:rPr lang="en-US" sz="2800" b="1" dirty="0" err="1" smtClean="0">
                <a:solidFill>
                  <a:srgbClr val="0000FF"/>
                </a:solidFill>
              </a:rPr>
              <a:t>độ</a:t>
            </a:r>
            <a:r>
              <a:rPr lang="en-US" sz="2800" b="1" dirty="0" smtClean="0">
                <a:solidFill>
                  <a:srgbClr val="0000FF"/>
                </a:solidFill>
              </a:rPr>
              <a:t> </a:t>
            </a:r>
            <a:r>
              <a:rPr lang="en-US" sz="2800" b="1" dirty="0" err="1" smtClean="0">
                <a:solidFill>
                  <a:srgbClr val="0000FF"/>
                </a:solidFill>
              </a:rPr>
              <a:t>giới</a:t>
            </a:r>
            <a:r>
              <a:rPr lang="en-US" sz="2800" b="1" dirty="0" smtClean="0">
                <a:solidFill>
                  <a:srgbClr val="0000FF"/>
                </a:solidFill>
              </a:rPr>
              <a:t> </a:t>
            </a:r>
            <a:r>
              <a:rPr lang="en-US" sz="2800" b="1" dirty="0" err="1" smtClean="0">
                <a:solidFill>
                  <a:srgbClr val="0000FF"/>
                </a:solidFill>
              </a:rPr>
              <a:t>hạn</a:t>
            </a:r>
            <a:r>
              <a:rPr lang="en-US" sz="2800" b="1" dirty="0" smtClean="0">
                <a:solidFill>
                  <a:srgbClr val="0000FF"/>
                </a:solidFill>
              </a:rPr>
              <a:t> </a:t>
            </a:r>
            <a:r>
              <a:rPr lang="en-US" sz="2800" b="1" dirty="0" err="1" smtClean="0">
                <a:solidFill>
                  <a:srgbClr val="0000FF"/>
                </a:solidFill>
              </a:rPr>
              <a:t>vật</a:t>
            </a:r>
            <a:r>
              <a:rPr lang="en-US" sz="2800" b="1" dirty="0" smtClean="0">
                <a:solidFill>
                  <a:srgbClr val="0000FF"/>
                </a:solidFill>
              </a:rPr>
              <a:t> </a:t>
            </a:r>
            <a:r>
              <a:rPr lang="en-US" sz="2800" b="1" dirty="0" err="1" smtClean="0">
                <a:solidFill>
                  <a:srgbClr val="0000FF"/>
                </a:solidFill>
              </a:rPr>
              <a:t>liệu</a:t>
            </a:r>
            <a:r>
              <a:rPr lang="en-US" sz="2800" dirty="0" smtClean="0">
                <a:solidFill>
                  <a:srgbClr val="0000FF"/>
                </a:solidFill>
              </a:rPr>
              <a:t>: </a:t>
            </a:r>
            <a:r>
              <a:rPr lang="en-US" sz="2800" dirty="0" err="1" smtClean="0">
                <a:solidFill>
                  <a:srgbClr val="0000FF"/>
                </a:solidFill>
              </a:rPr>
              <a:t>cần</a:t>
            </a:r>
            <a:r>
              <a:rPr lang="en-US" sz="2800" dirty="0" smtClean="0">
                <a:solidFill>
                  <a:srgbClr val="0000FF"/>
                </a:solidFill>
              </a:rPr>
              <a:t> </a:t>
            </a:r>
            <a:r>
              <a:rPr lang="en-US" sz="2800" dirty="0" err="1" smtClean="0">
                <a:solidFill>
                  <a:srgbClr val="0000FF"/>
                </a:solidFill>
              </a:rPr>
              <a:t>kiểm</a:t>
            </a:r>
            <a:r>
              <a:rPr lang="en-US" sz="2800" dirty="0" smtClean="0">
                <a:solidFill>
                  <a:srgbClr val="0000FF"/>
                </a:solidFill>
              </a:rPr>
              <a:t> </a:t>
            </a:r>
            <a:r>
              <a:rPr lang="en-US" sz="2800" dirty="0" err="1" smtClean="0">
                <a:solidFill>
                  <a:srgbClr val="0000FF"/>
                </a:solidFill>
              </a:rPr>
              <a:t>soát</a:t>
            </a:r>
            <a:r>
              <a:rPr lang="en-US" sz="2800" dirty="0" smtClean="0">
                <a:solidFill>
                  <a:srgbClr val="0000FF"/>
                </a:solidFill>
              </a:rPr>
              <a:t> </a:t>
            </a:r>
            <a:r>
              <a:rPr lang="en-US" sz="2800" dirty="0" err="1" smtClean="0">
                <a:solidFill>
                  <a:srgbClr val="0000FF"/>
                </a:solidFill>
              </a:rPr>
              <a:t>sự</a:t>
            </a:r>
            <a:r>
              <a:rPr lang="en-US" sz="2800" dirty="0" smtClean="0">
                <a:solidFill>
                  <a:srgbClr val="0000FF"/>
                </a:solidFill>
              </a:rPr>
              <a:t> </a:t>
            </a:r>
            <a:r>
              <a:rPr lang="en-US" sz="2800" dirty="0" err="1" smtClean="0">
                <a:solidFill>
                  <a:srgbClr val="0000FF"/>
                </a:solidFill>
              </a:rPr>
              <a:t>biến</a:t>
            </a:r>
            <a:r>
              <a:rPr lang="en-US" sz="2800" dirty="0" smtClean="0">
                <a:solidFill>
                  <a:srgbClr val="0000FF"/>
                </a:solidFill>
              </a:rPr>
              <a:t> </a:t>
            </a:r>
            <a:r>
              <a:rPr lang="en-US" sz="2800" dirty="0" err="1" smtClean="0">
                <a:solidFill>
                  <a:srgbClr val="0000FF"/>
                </a:solidFill>
              </a:rPr>
              <a:t>đổi</a:t>
            </a:r>
            <a:r>
              <a:rPr lang="en-US" sz="2800" dirty="0" smtClean="0">
                <a:solidFill>
                  <a:srgbClr val="0000FF"/>
                </a:solidFill>
              </a:rPr>
              <a:t> </a:t>
            </a:r>
            <a:r>
              <a:rPr lang="en-US" sz="2800" dirty="0" err="1" smtClean="0">
                <a:solidFill>
                  <a:srgbClr val="0000FF"/>
                </a:solidFill>
              </a:rPr>
              <a:t>nhiệt</a:t>
            </a:r>
            <a:r>
              <a:rPr lang="en-US" sz="2800" dirty="0" smtClean="0">
                <a:solidFill>
                  <a:srgbClr val="0000FF"/>
                </a:solidFill>
              </a:rPr>
              <a:t> </a:t>
            </a:r>
            <a:r>
              <a:rPr lang="en-US" sz="2800" dirty="0" err="1" smtClean="0">
                <a:solidFill>
                  <a:srgbClr val="0000FF"/>
                </a:solidFill>
              </a:rPr>
              <a:t>độ</a:t>
            </a:r>
            <a:r>
              <a:rPr lang="en-US" sz="2800" dirty="0" smtClean="0">
                <a:solidFill>
                  <a:srgbClr val="0000FF"/>
                </a:solidFill>
              </a:rPr>
              <a:t> </a:t>
            </a:r>
            <a:r>
              <a:rPr lang="en-US" sz="2800" dirty="0" err="1" smtClean="0">
                <a:solidFill>
                  <a:srgbClr val="0000FF"/>
                </a:solidFill>
              </a:rPr>
              <a:t>có</a:t>
            </a:r>
            <a:r>
              <a:rPr lang="en-US" sz="2800" dirty="0" smtClean="0">
                <a:solidFill>
                  <a:srgbClr val="0000FF"/>
                </a:solidFill>
              </a:rPr>
              <a:t> </a:t>
            </a:r>
            <a:r>
              <a:rPr lang="en-US" sz="2800" dirty="0" err="1" smtClean="0">
                <a:solidFill>
                  <a:srgbClr val="0000FF"/>
                </a:solidFill>
              </a:rPr>
              <a:t>thể</a:t>
            </a:r>
            <a:r>
              <a:rPr lang="en-US" sz="2800" dirty="0" smtClean="0">
                <a:solidFill>
                  <a:srgbClr val="0000FF"/>
                </a:solidFill>
              </a:rPr>
              <a:t> </a:t>
            </a:r>
            <a:r>
              <a:rPr lang="en-US" sz="2800" dirty="0" err="1" smtClean="0">
                <a:solidFill>
                  <a:srgbClr val="0000FF"/>
                </a:solidFill>
              </a:rPr>
              <a:t>xảy</a:t>
            </a:r>
            <a:r>
              <a:rPr lang="en-US" sz="2800" dirty="0" smtClean="0">
                <a:solidFill>
                  <a:srgbClr val="0000FF"/>
                </a:solidFill>
              </a:rPr>
              <a:t> </a:t>
            </a:r>
            <a:r>
              <a:rPr lang="en-US" sz="2800" dirty="0" err="1" smtClean="0">
                <a:solidFill>
                  <a:srgbClr val="0000FF"/>
                </a:solidFill>
              </a:rPr>
              <a:t>ra</a:t>
            </a:r>
            <a:r>
              <a:rPr lang="en-US" sz="2800" dirty="0" smtClean="0">
                <a:solidFill>
                  <a:srgbClr val="0000FF"/>
                </a:solidFill>
              </a:rPr>
              <a:t> </a:t>
            </a:r>
            <a:r>
              <a:rPr lang="en-US" sz="2800" dirty="0" err="1" smtClean="0">
                <a:solidFill>
                  <a:srgbClr val="0000FF"/>
                </a:solidFill>
              </a:rPr>
              <a:t>trong</a:t>
            </a:r>
            <a:r>
              <a:rPr lang="en-US" sz="2800" dirty="0" smtClean="0">
                <a:solidFill>
                  <a:srgbClr val="0000FF"/>
                </a:solidFill>
              </a:rPr>
              <a:t> </a:t>
            </a:r>
            <a:r>
              <a:rPr lang="en-US" sz="2800" dirty="0" err="1" smtClean="0">
                <a:solidFill>
                  <a:srgbClr val="0000FF"/>
                </a:solidFill>
              </a:rPr>
              <a:t>quá</a:t>
            </a:r>
            <a:r>
              <a:rPr lang="en-US" sz="2800" dirty="0" smtClean="0">
                <a:solidFill>
                  <a:srgbClr val="0000FF"/>
                </a:solidFill>
              </a:rPr>
              <a:t> </a:t>
            </a:r>
            <a:r>
              <a:rPr lang="en-US" sz="2800" dirty="0" err="1" smtClean="0">
                <a:solidFill>
                  <a:srgbClr val="0000FF"/>
                </a:solidFill>
              </a:rPr>
              <a:t>trình</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làm</a:t>
            </a:r>
            <a:r>
              <a:rPr lang="en-US" sz="2800" dirty="0" smtClean="0">
                <a:solidFill>
                  <a:srgbClr val="0000FF"/>
                </a:solidFill>
              </a:rPr>
              <a:t> </a:t>
            </a:r>
            <a:r>
              <a:rPr lang="en-US" sz="2800" dirty="0" err="1" smtClean="0">
                <a:solidFill>
                  <a:srgbClr val="0000FF"/>
                </a:solidFill>
              </a:rPr>
              <a:t>ảnh</a:t>
            </a:r>
            <a:r>
              <a:rPr lang="en-US" sz="2800" dirty="0" smtClean="0">
                <a:solidFill>
                  <a:srgbClr val="0000FF"/>
                </a:solidFill>
              </a:rPr>
              <a:t> </a:t>
            </a:r>
            <a:r>
              <a:rPr lang="en-US" sz="2800" dirty="0" err="1" smtClean="0">
                <a:solidFill>
                  <a:srgbClr val="0000FF"/>
                </a:solidFill>
              </a:rPr>
              <a:t>hưởng</a:t>
            </a:r>
            <a:r>
              <a:rPr lang="en-US" sz="2800" dirty="0" smtClean="0">
                <a:solidFill>
                  <a:srgbClr val="0000FF"/>
                </a:solidFill>
              </a:rPr>
              <a:t> </a:t>
            </a:r>
            <a:r>
              <a:rPr lang="en-US" sz="2800" dirty="0" err="1" smtClean="0">
                <a:solidFill>
                  <a:srgbClr val="0000FF"/>
                </a:solidFill>
              </a:rPr>
              <a:t>đến</a:t>
            </a:r>
            <a:r>
              <a:rPr lang="en-US" sz="2800" dirty="0" smtClean="0">
                <a:solidFill>
                  <a:srgbClr val="0000FF"/>
                </a:solidFill>
              </a:rPr>
              <a:t> </a:t>
            </a:r>
            <a:r>
              <a:rPr lang="en-US" sz="2800" dirty="0" err="1" smtClean="0">
                <a:solidFill>
                  <a:srgbClr val="0000FF"/>
                </a:solidFill>
              </a:rPr>
              <a:t>chất</a:t>
            </a:r>
            <a:r>
              <a:rPr lang="en-US" sz="2800" dirty="0" smtClean="0">
                <a:solidFill>
                  <a:srgbClr val="0000FF"/>
                </a:solidFill>
              </a:rPr>
              <a:t> </a:t>
            </a:r>
            <a:r>
              <a:rPr lang="en-US" sz="2800" dirty="0" err="1" smtClean="0">
                <a:solidFill>
                  <a:srgbClr val="0000FF"/>
                </a:solidFill>
              </a:rPr>
              <a:t>lượng</a:t>
            </a:r>
            <a:r>
              <a:rPr lang="en-US" sz="2800" dirty="0" smtClean="0">
                <a:solidFill>
                  <a:srgbClr val="0000FF"/>
                </a:solidFill>
              </a:rPr>
              <a:t> </a:t>
            </a:r>
            <a:r>
              <a:rPr lang="en-US" sz="2800" dirty="0" err="1" smtClean="0">
                <a:solidFill>
                  <a:srgbClr val="0000FF"/>
                </a:solidFill>
              </a:rPr>
              <a:t>sản</a:t>
            </a:r>
            <a:r>
              <a:rPr lang="en-US" sz="2800" dirty="0" smtClean="0">
                <a:solidFill>
                  <a:srgbClr val="0000FF"/>
                </a:solidFill>
              </a:rPr>
              <a:t> </a:t>
            </a:r>
            <a:r>
              <a:rPr lang="en-US" sz="2800" dirty="0" err="1" smtClean="0">
                <a:solidFill>
                  <a:srgbClr val="0000FF"/>
                </a:solidFill>
              </a:rPr>
              <a:t>phẩm</a:t>
            </a:r>
            <a:r>
              <a:rPr lang="en-US" sz="2800" dirty="0" smtClean="0">
                <a:solidFill>
                  <a:srgbClr val="0000FF"/>
                </a:solidFill>
              </a:rPr>
              <a:t>. </a:t>
            </a:r>
            <a:endParaRPr lang="en-US" sz="2800" dirty="0">
              <a:solidFill>
                <a:srgbClr val="0000FF"/>
              </a:solidFill>
            </a:endParaRPr>
          </a:p>
        </p:txBody>
      </p:sp>
      <p:sp>
        <p:nvSpPr>
          <p:cNvPr id="4" name="Slide Number Placeholder 2"/>
          <p:cNvSpPr>
            <a:spLocks noGrp="1"/>
          </p:cNvSpPr>
          <p:nvPr>
            <p:ph type="sldNum" sz="quarter" idx="12"/>
          </p:nvPr>
        </p:nvSpPr>
        <p:spPr>
          <a:xfrm>
            <a:off x="7010400" y="6477000"/>
            <a:ext cx="2133600" cy="365125"/>
          </a:xfrm>
        </p:spPr>
        <p:txBody>
          <a:bodyPr/>
          <a:lstStyle/>
          <a:p>
            <a:r>
              <a:rPr lang="en-US" sz="1600" dirty="0">
                <a:latin typeface="Arial" pitchFamily="34" charset="0"/>
                <a:cs typeface="Arial" pitchFamily="34" charset="0"/>
              </a:rPr>
              <a:t>4</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214138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16.1. </a:t>
            </a:r>
            <a:r>
              <a:rPr lang="en-US" sz="3600" b="1" dirty="0" err="1" smtClean="0">
                <a:solidFill>
                  <a:srgbClr val="FF0066"/>
                </a:solidFill>
              </a:rPr>
              <a:t>Quá</a:t>
            </a:r>
            <a:r>
              <a:rPr lang="en-US" sz="3600" b="1" dirty="0" smtClean="0">
                <a:solidFill>
                  <a:srgbClr val="FF0066"/>
                </a:solidFill>
              </a:rPr>
              <a:t> </a:t>
            </a:r>
            <a:r>
              <a:rPr lang="en-US" sz="3600" b="1" dirty="0" err="1" smtClean="0">
                <a:solidFill>
                  <a:srgbClr val="FF0066"/>
                </a:solidFill>
              </a:rPr>
              <a:t>trình</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0" y="610136"/>
            <a:ext cx="9144000" cy="5755422"/>
          </a:xfrm>
          <a:prstGeom prst="rect">
            <a:avLst/>
          </a:prstGeom>
          <a:noFill/>
        </p:spPr>
        <p:txBody>
          <a:bodyPr wrap="square" rtlCol="0">
            <a:spAutoFit/>
          </a:bodyPr>
          <a:lstStyle/>
          <a:p>
            <a:pPr algn="just"/>
            <a:r>
              <a:rPr lang="en-US" sz="3200" b="1" dirty="0" err="1" smtClean="0">
                <a:solidFill>
                  <a:srgbClr val="009900"/>
                </a:solidFill>
              </a:rPr>
              <a:t>Phương</a:t>
            </a:r>
            <a:r>
              <a:rPr lang="en-US" sz="3200" b="1" dirty="0" smtClean="0">
                <a:solidFill>
                  <a:srgbClr val="009900"/>
                </a:solidFill>
              </a:rPr>
              <a:t> </a:t>
            </a:r>
            <a:r>
              <a:rPr lang="en-US" sz="3200" b="1" dirty="0" err="1" smtClean="0">
                <a:solidFill>
                  <a:srgbClr val="009900"/>
                </a:solidFill>
              </a:rPr>
              <a:t>pháp</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và</a:t>
            </a:r>
            <a:r>
              <a:rPr lang="en-US" sz="3200" b="1" dirty="0" smtClean="0">
                <a:solidFill>
                  <a:srgbClr val="009900"/>
                </a:solidFill>
              </a:rPr>
              <a:t> </a:t>
            </a:r>
            <a:r>
              <a:rPr lang="en-US" sz="3200" b="1" dirty="0" err="1" smtClean="0">
                <a:solidFill>
                  <a:srgbClr val="009900"/>
                </a:solidFill>
              </a:rPr>
              <a:t>đánh</a:t>
            </a:r>
            <a:r>
              <a:rPr lang="en-US" sz="3200" b="1" dirty="0" smtClean="0">
                <a:solidFill>
                  <a:srgbClr val="009900"/>
                </a:solidFill>
              </a:rPr>
              <a:t> </a:t>
            </a:r>
            <a:r>
              <a:rPr lang="en-US" sz="3200" b="1" dirty="0" err="1" smtClean="0">
                <a:solidFill>
                  <a:srgbClr val="009900"/>
                </a:solidFill>
              </a:rPr>
              <a:t>giá</a:t>
            </a:r>
            <a:r>
              <a:rPr lang="en-US" sz="3200" b="1" dirty="0" smtClean="0">
                <a:solidFill>
                  <a:srgbClr val="009900"/>
                </a:solidFill>
              </a:rPr>
              <a:t> </a:t>
            </a:r>
            <a:r>
              <a:rPr lang="en-US" sz="3200" b="1" dirty="0" err="1" smtClean="0">
                <a:solidFill>
                  <a:srgbClr val="009900"/>
                </a:solidFill>
              </a:rPr>
              <a:t>mức</a:t>
            </a:r>
            <a:r>
              <a:rPr lang="en-US" sz="3200" b="1" dirty="0" smtClean="0">
                <a:solidFill>
                  <a:srgbClr val="009900"/>
                </a:solidFill>
              </a:rPr>
              <a:t> </a:t>
            </a:r>
            <a:r>
              <a:rPr lang="en-US" sz="3200" b="1" dirty="0" err="1" smtClean="0">
                <a:solidFill>
                  <a:srgbClr val="009900"/>
                </a:solidFill>
              </a:rPr>
              <a:t>độ</a:t>
            </a:r>
            <a:r>
              <a:rPr lang="en-US" sz="3200" b="1" dirty="0" smtClean="0">
                <a:solidFill>
                  <a:srgbClr val="009900"/>
                </a:solidFill>
              </a:rPr>
              <a:t> </a:t>
            </a:r>
            <a:r>
              <a:rPr lang="en-US" sz="3200" b="1" dirty="0" err="1" smtClean="0">
                <a:solidFill>
                  <a:srgbClr val="009900"/>
                </a:solidFill>
              </a:rPr>
              <a:t>trộn</a:t>
            </a:r>
            <a:endParaRPr lang="en-US" sz="3200" b="1" dirty="0" smtClean="0">
              <a:solidFill>
                <a:srgbClr val="009900"/>
              </a:solidFill>
            </a:endParaRPr>
          </a:p>
          <a:p>
            <a:pPr algn="just"/>
            <a:r>
              <a:rPr lang="en-US" sz="2800" b="1" dirty="0" err="1" smtClean="0">
                <a:solidFill>
                  <a:srgbClr val="0000FF"/>
                </a:solidFill>
              </a:rPr>
              <a:t>Quá</a:t>
            </a:r>
            <a:r>
              <a:rPr lang="en-US" sz="2800" b="1" dirty="0" smtClean="0">
                <a:solidFill>
                  <a:srgbClr val="0000FF"/>
                </a:solidFill>
              </a:rPr>
              <a:t> </a:t>
            </a:r>
            <a:r>
              <a:rPr lang="en-US" sz="2800" b="1" dirty="0" err="1" smtClean="0">
                <a:solidFill>
                  <a:srgbClr val="0000FF"/>
                </a:solidFill>
              </a:rPr>
              <a:t>trình</a:t>
            </a:r>
            <a:r>
              <a:rPr lang="en-US" sz="2800" b="1" dirty="0" smtClean="0">
                <a:solidFill>
                  <a:srgbClr val="0000FF"/>
                </a:solidFill>
              </a:rPr>
              <a:t> </a:t>
            </a:r>
            <a:r>
              <a:rPr lang="en-US" sz="2800" b="1" dirty="0" err="1" smtClean="0">
                <a:solidFill>
                  <a:srgbClr val="0000FF"/>
                </a:solidFill>
              </a:rPr>
              <a:t>chuyển</a:t>
            </a:r>
            <a:r>
              <a:rPr lang="en-US" sz="2800" b="1" dirty="0" smtClean="0">
                <a:solidFill>
                  <a:srgbClr val="0000FF"/>
                </a:solidFill>
              </a:rPr>
              <a:t> </a:t>
            </a:r>
            <a:r>
              <a:rPr lang="en-US" sz="2800" b="1" dirty="0" err="1" smtClean="0">
                <a:solidFill>
                  <a:srgbClr val="0000FF"/>
                </a:solidFill>
              </a:rPr>
              <a:t>động</a:t>
            </a:r>
            <a:r>
              <a:rPr lang="en-US" sz="2800" b="1" dirty="0" smtClean="0">
                <a:solidFill>
                  <a:srgbClr val="0000FF"/>
                </a:solidFill>
              </a:rPr>
              <a:t> </a:t>
            </a:r>
            <a:r>
              <a:rPr lang="en-US" sz="2800" b="1" dirty="0" err="1" smtClean="0">
                <a:solidFill>
                  <a:srgbClr val="0000FF"/>
                </a:solidFill>
              </a:rPr>
              <a:t>của</a:t>
            </a:r>
            <a:r>
              <a:rPr lang="en-US" sz="2800" b="1" dirty="0" smtClean="0">
                <a:solidFill>
                  <a:srgbClr val="0000FF"/>
                </a:solidFill>
              </a:rPr>
              <a:t> </a:t>
            </a:r>
            <a:r>
              <a:rPr lang="en-US" sz="2800" b="1" dirty="0" err="1" smtClean="0">
                <a:solidFill>
                  <a:srgbClr val="0000FF"/>
                </a:solidFill>
              </a:rPr>
              <a:t>các</a:t>
            </a:r>
            <a:r>
              <a:rPr lang="en-US" sz="2800" b="1" dirty="0" smtClean="0">
                <a:solidFill>
                  <a:srgbClr val="0000FF"/>
                </a:solidFill>
              </a:rPr>
              <a:t> </a:t>
            </a:r>
            <a:r>
              <a:rPr lang="en-US" sz="2800" b="1" dirty="0" err="1" smtClean="0">
                <a:solidFill>
                  <a:srgbClr val="0000FF"/>
                </a:solidFill>
              </a:rPr>
              <a:t>hạt</a:t>
            </a:r>
            <a:r>
              <a:rPr lang="en-US" sz="2800" b="1" dirty="0" smtClean="0">
                <a:solidFill>
                  <a:srgbClr val="0000FF"/>
                </a:solidFill>
              </a:rPr>
              <a:t> </a:t>
            </a:r>
            <a:r>
              <a:rPr lang="en-US" sz="2800" b="1" dirty="0" err="1" smtClean="0">
                <a:solidFill>
                  <a:srgbClr val="0000FF"/>
                </a:solidFill>
              </a:rPr>
              <a:t>phụ</a:t>
            </a:r>
            <a:r>
              <a:rPr lang="en-US" sz="2800" b="1" dirty="0" smtClean="0">
                <a:solidFill>
                  <a:srgbClr val="0000FF"/>
                </a:solidFill>
              </a:rPr>
              <a:t> </a:t>
            </a:r>
            <a:r>
              <a:rPr lang="en-US" sz="2800" b="1" dirty="0" err="1" smtClean="0">
                <a:solidFill>
                  <a:srgbClr val="0000FF"/>
                </a:solidFill>
              </a:rPr>
              <a:t>thuộc</a:t>
            </a:r>
            <a:r>
              <a:rPr lang="en-US" sz="2800" b="1" dirty="0" smtClean="0">
                <a:solidFill>
                  <a:srgbClr val="0000FF"/>
                </a:solidFill>
              </a:rPr>
              <a:t>:</a:t>
            </a:r>
          </a:p>
          <a:p>
            <a:pPr marL="457200" indent="-457200" algn="just">
              <a:buFont typeface="Wingdings" panose="05000000000000000000" pitchFamily="2" charset="2"/>
              <a:buChar char="q"/>
            </a:pPr>
            <a:r>
              <a:rPr lang="en-US" sz="2800" dirty="0" err="1" smtClean="0">
                <a:solidFill>
                  <a:srgbClr val="0000FF"/>
                </a:solidFill>
              </a:rPr>
              <a:t>Cấu</a:t>
            </a:r>
            <a:r>
              <a:rPr lang="en-US" sz="2800" dirty="0" smtClean="0">
                <a:solidFill>
                  <a:srgbClr val="0000FF"/>
                </a:solidFill>
              </a:rPr>
              <a:t> </a:t>
            </a:r>
            <a:r>
              <a:rPr lang="en-US" sz="2800" dirty="0" err="1" smtClean="0">
                <a:solidFill>
                  <a:srgbClr val="0000FF"/>
                </a:solidFill>
              </a:rPr>
              <a:t>tạo</a:t>
            </a:r>
            <a:r>
              <a:rPr lang="en-US" sz="2800" dirty="0" smtClean="0">
                <a:solidFill>
                  <a:srgbClr val="0000FF"/>
                </a:solidFill>
              </a:rPr>
              <a:t> </a:t>
            </a:r>
            <a:r>
              <a:rPr lang="en-US" sz="2800" dirty="0" err="1" smtClean="0">
                <a:solidFill>
                  <a:srgbClr val="0000FF"/>
                </a:solidFill>
              </a:rPr>
              <a:t>máy</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a:t>
            </a:r>
          </a:p>
          <a:p>
            <a:pPr marL="457200" indent="-457200" algn="just">
              <a:buFont typeface="Wingdings" panose="05000000000000000000" pitchFamily="2" charset="2"/>
              <a:buChar char="q"/>
            </a:pPr>
            <a:r>
              <a:rPr lang="en-US" sz="2800" dirty="0" err="1" smtClean="0">
                <a:solidFill>
                  <a:srgbClr val="0000FF"/>
                </a:solidFill>
              </a:rPr>
              <a:t>Phương</a:t>
            </a:r>
            <a:r>
              <a:rPr lang="en-US" sz="2800" dirty="0" smtClean="0">
                <a:solidFill>
                  <a:srgbClr val="0000FF"/>
                </a:solidFill>
              </a:rPr>
              <a:t> </a:t>
            </a:r>
            <a:r>
              <a:rPr lang="en-US" sz="2800" dirty="0" err="1" smtClean="0">
                <a:solidFill>
                  <a:srgbClr val="0000FF"/>
                </a:solidFill>
              </a:rPr>
              <a:t>pháp</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a:t>
            </a:r>
          </a:p>
          <a:p>
            <a:pPr algn="just"/>
            <a:r>
              <a:rPr lang="en-US" sz="2800" b="1" dirty="0" err="1" smtClean="0">
                <a:solidFill>
                  <a:srgbClr val="0000FF"/>
                </a:solidFill>
              </a:rPr>
              <a:t>Các</a:t>
            </a:r>
            <a:r>
              <a:rPr lang="en-US" sz="2800" b="1" dirty="0" smtClean="0">
                <a:solidFill>
                  <a:srgbClr val="0000FF"/>
                </a:solidFill>
              </a:rPr>
              <a:t> </a:t>
            </a:r>
            <a:r>
              <a:rPr lang="en-US" sz="2800" b="1" dirty="0" err="1" smtClean="0">
                <a:solidFill>
                  <a:srgbClr val="0000FF"/>
                </a:solidFill>
              </a:rPr>
              <a:t>cơ</a:t>
            </a:r>
            <a:r>
              <a:rPr lang="en-US" sz="2800" b="1" dirty="0" smtClean="0">
                <a:solidFill>
                  <a:srgbClr val="0000FF"/>
                </a:solidFill>
              </a:rPr>
              <a:t> </a:t>
            </a:r>
            <a:r>
              <a:rPr lang="en-US" sz="2800" b="1" dirty="0" err="1" smtClean="0">
                <a:solidFill>
                  <a:srgbClr val="0000FF"/>
                </a:solidFill>
              </a:rPr>
              <a:t>chế</a:t>
            </a:r>
            <a:r>
              <a:rPr lang="en-US" sz="2800" b="1" dirty="0" smtClean="0">
                <a:solidFill>
                  <a:srgbClr val="0000FF"/>
                </a:solidFill>
              </a:rPr>
              <a:t> </a:t>
            </a:r>
            <a:r>
              <a:rPr lang="en-US" sz="2800" b="1" dirty="0" err="1" smtClean="0">
                <a:solidFill>
                  <a:srgbClr val="0000FF"/>
                </a:solidFill>
              </a:rPr>
              <a:t>của</a:t>
            </a:r>
            <a:r>
              <a:rPr lang="en-US" sz="2800" b="1" dirty="0" smtClean="0">
                <a:solidFill>
                  <a:srgbClr val="0000FF"/>
                </a:solidFill>
              </a:rPr>
              <a:t> </a:t>
            </a:r>
            <a:r>
              <a:rPr lang="en-US" sz="2800" b="1" dirty="0" err="1" smtClean="0">
                <a:solidFill>
                  <a:srgbClr val="0000FF"/>
                </a:solidFill>
              </a:rPr>
              <a:t>quá</a:t>
            </a:r>
            <a:r>
              <a:rPr lang="en-US" sz="2800" b="1" dirty="0" smtClean="0">
                <a:solidFill>
                  <a:srgbClr val="0000FF"/>
                </a:solidFill>
              </a:rPr>
              <a:t> </a:t>
            </a:r>
            <a:r>
              <a:rPr lang="en-US" sz="2800" b="1" dirty="0" err="1" smtClean="0">
                <a:solidFill>
                  <a:srgbClr val="0000FF"/>
                </a:solidFill>
              </a:rPr>
              <a:t>trình</a:t>
            </a:r>
            <a:r>
              <a:rPr lang="en-US" sz="2800" b="1" dirty="0" smtClean="0">
                <a:solidFill>
                  <a:srgbClr val="0000FF"/>
                </a:solidFill>
              </a:rPr>
              <a:t> </a:t>
            </a:r>
            <a:r>
              <a:rPr lang="en-US" sz="2800" b="1" dirty="0" err="1" smtClean="0">
                <a:solidFill>
                  <a:srgbClr val="0000FF"/>
                </a:solidFill>
              </a:rPr>
              <a:t>trộn</a:t>
            </a:r>
            <a:r>
              <a:rPr lang="en-US" sz="2800" b="1" dirty="0" smtClean="0">
                <a:solidFill>
                  <a:srgbClr val="0000FF"/>
                </a:solidFill>
              </a:rPr>
              <a:t>:</a:t>
            </a:r>
          </a:p>
          <a:p>
            <a:pPr marL="514350" indent="-514350" algn="just">
              <a:buAutoNum type="arabicParenR"/>
            </a:pPr>
            <a:r>
              <a:rPr lang="en-US" sz="2800" dirty="0" err="1" smtClean="0">
                <a:solidFill>
                  <a:srgbClr val="0000FF"/>
                </a:solidFill>
              </a:rPr>
              <a:t>Tạo</a:t>
            </a:r>
            <a:r>
              <a:rPr lang="en-US" sz="2800" dirty="0" smtClean="0">
                <a:solidFill>
                  <a:srgbClr val="0000FF"/>
                </a:solidFill>
              </a:rPr>
              <a:t> </a:t>
            </a:r>
            <a:r>
              <a:rPr lang="en-US" sz="2800" dirty="0" err="1" smtClean="0">
                <a:solidFill>
                  <a:srgbClr val="0000FF"/>
                </a:solidFill>
              </a:rPr>
              <a:t>các</a:t>
            </a:r>
            <a:r>
              <a:rPr lang="en-US" sz="2800" dirty="0" smtClean="0">
                <a:solidFill>
                  <a:srgbClr val="0000FF"/>
                </a:solidFill>
              </a:rPr>
              <a:t> </a:t>
            </a:r>
            <a:r>
              <a:rPr lang="en-US" sz="2800" dirty="0" err="1" smtClean="0">
                <a:solidFill>
                  <a:srgbClr val="0000FF"/>
                </a:solidFill>
              </a:rPr>
              <a:t>lớp</a:t>
            </a:r>
            <a:r>
              <a:rPr lang="en-US" sz="2800" dirty="0" smtClean="0">
                <a:solidFill>
                  <a:srgbClr val="0000FF"/>
                </a:solidFill>
              </a:rPr>
              <a:t> </a:t>
            </a:r>
            <a:r>
              <a:rPr lang="en-US" sz="2800" dirty="0" err="1" smtClean="0">
                <a:solidFill>
                  <a:srgbClr val="0000FF"/>
                </a:solidFill>
              </a:rPr>
              <a:t>trượt</a:t>
            </a:r>
            <a:r>
              <a:rPr lang="en-US" sz="2800" dirty="0" smtClean="0">
                <a:solidFill>
                  <a:srgbClr val="0000FF"/>
                </a:solidFill>
              </a:rPr>
              <a:t> </a:t>
            </a:r>
            <a:r>
              <a:rPr lang="en-US" sz="2800" dirty="0" err="1" smtClean="0">
                <a:solidFill>
                  <a:srgbClr val="0000FF"/>
                </a:solidFill>
              </a:rPr>
              <a:t>với</a:t>
            </a:r>
            <a:r>
              <a:rPr lang="en-US" sz="2800" dirty="0" smtClean="0">
                <a:solidFill>
                  <a:srgbClr val="0000FF"/>
                </a:solidFill>
              </a:rPr>
              <a:t> </a:t>
            </a:r>
            <a:r>
              <a:rPr lang="en-US" sz="2800" dirty="0" err="1" smtClean="0">
                <a:solidFill>
                  <a:srgbClr val="0000FF"/>
                </a:solidFill>
              </a:rPr>
              <a:t>nhau</a:t>
            </a:r>
            <a:r>
              <a:rPr lang="en-US" sz="2800" dirty="0" smtClean="0">
                <a:solidFill>
                  <a:srgbClr val="0000FF"/>
                </a:solidFill>
              </a:rPr>
              <a:t> </a:t>
            </a:r>
            <a:r>
              <a:rPr lang="en-US" sz="2800" dirty="0" err="1" smtClean="0">
                <a:solidFill>
                  <a:srgbClr val="0000FF"/>
                </a:solidFill>
              </a:rPr>
              <a:t>theo</a:t>
            </a:r>
            <a:r>
              <a:rPr lang="en-US" sz="2800" dirty="0" smtClean="0">
                <a:solidFill>
                  <a:srgbClr val="0000FF"/>
                </a:solidFill>
              </a:rPr>
              <a:t> </a:t>
            </a:r>
            <a:r>
              <a:rPr lang="en-US" sz="2800" dirty="0" err="1" smtClean="0">
                <a:solidFill>
                  <a:srgbClr val="0000FF"/>
                </a:solidFill>
              </a:rPr>
              <a:t>các</a:t>
            </a:r>
            <a:r>
              <a:rPr lang="en-US" sz="2800" dirty="0" smtClean="0">
                <a:solidFill>
                  <a:srgbClr val="0000FF"/>
                </a:solidFill>
              </a:rPr>
              <a:t> </a:t>
            </a:r>
            <a:r>
              <a:rPr lang="en-US" sz="2800" dirty="0" err="1" smtClean="0">
                <a:solidFill>
                  <a:srgbClr val="0000FF"/>
                </a:solidFill>
              </a:rPr>
              <a:t>mặt</a:t>
            </a:r>
            <a:r>
              <a:rPr lang="en-US" sz="2800" dirty="0" smtClean="0">
                <a:solidFill>
                  <a:srgbClr val="0000FF"/>
                </a:solidFill>
              </a:rPr>
              <a:t> </a:t>
            </a:r>
            <a:r>
              <a:rPr lang="en-US" sz="2800" dirty="0" err="1" smtClean="0">
                <a:solidFill>
                  <a:srgbClr val="0000FF"/>
                </a:solidFill>
              </a:rPr>
              <a:t>phẳng</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cắt</a:t>
            </a:r>
            <a:r>
              <a:rPr lang="en-US" sz="2800" dirty="0" smtClean="0">
                <a:solidFill>
                  <a:srgbClr val="0000FF"/>
                </a:solidFill>
              </a:rPr>
              <a:t>;</a:t>
            </a:r>
          </a:p>
          <a:p>
            <a:pPr marL="457200" indent="-457200" algn="just">
              <a:buAutoNum type="arabicParenR"/>
            </a:pPr>
            <a:r>
              <a:rPr lang="en-US" sz="2800" dirty="0" err="1" smtClean="0">
                <a:solidFill>
                  <a:srgbClr val="0000FF"/>
                </a:solidFill>
              </a:rPr>
              <a:t>Chuyển</a:t>
            </a:r>
            <a:r>
              <a:rPr lang="en-US" sz="2800" dirty="0" smtClean="0">
                <a:solidFill>
                  <a:srgbClr val="0000FF"/>
                </a:solidFill>
              </a:rPr>
              <a:t> </a:t>
            </a:r>
            <a:r>
              <a:rPr lang="en-US" sz="2800" dirty="0" err="1" smtClean="0">
                <a:solidFill>
                  <a:srgbClr val="0000FF"/>
                </a:solidFill>
              </a:rPr>
              <a:t>dịch</a:t>
            </a:r>
            <a:r>
              <a:rPr lang="en-US" sz="2800" dirty="0" smtClean="0">
                <a:solidFill>
                  <a:srgbClr val="0000FF"/>
                </a:solidFill>
              </a:rPr>
              <a:t> </a:t>
            </a:r>
            <a:r>
              <a:rPr lang="en-US" sz="2800" b="1" dirty="0" err="1" smtClean="0">
                <a:solidFill>
                  <a:srgbClr val="FF0066"/>
                </a:solidFill>
              </a:rPr>
              <a:t>nhóm</a:t>
            </a:r>
            <a:r>
              <a:rPr lang="en-US" sz="2800" b="1" dirty="0" smtClean="0">
                <a:solidFill>
                  <a:srgbClr val="FF0066"/>
                </a:solidFill>
              </a:rPr>
              <a:t> </a:t>
            </a:r>
            <a:r>
              <a:rPr lang="en-US" sz="2800" b="1" dirty="0" err="1" smtClean="0">
                <a:solidFill>
                  <a:srgbClr val="FF0066"/>
                </a:solidFill>
              </a:rPr>
              <a:t>hạt</a:t>
            </a:r>
            <a:r>
              <a:rPr lang="en-US" sz="2800" b="1" dirty="0" smtClean="0">
                <a:solidFill>
                  <a:srgbClr val="FF0066"/>
                </a:solidFill>
              </a:rPr>
              <a:t> </a:t>
            </a:r>
            <a:r>
              <a:rPr lang="en-US" sz="2800" dirty="0" smtClean="0">
                <a:solidFill>
                  <a:srgbClr val="0000FF"/>
                </a:solidFill>
              </a:rPr>
              <a:t>(</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đối</a:t>
            </a:r>
            <a:r>
              <a:rPr lang="en-US" sz="2800" dirty="0" smtClean="0">
                <a:solidFill>
                  <a:srgbClr val="0000FF"/>
                </a:solidFill>
              </a:rPr>
              <a:t> </a:t>
            </a:r>
            <a:r>
              <a:rPr lang="en-US" sz="2800" dirty="0" err="1" smtClean="0">
                <a:solidFill>
                  <a:srgbClr val="0000FF"/>
                </a:solidFill>
              </a:rPr>
              <a:t>lưu</a:t>
            </a:r>
            <a:r>
              <a:rPr lang="en-US" sz="2800" dirty="0" smtClean="0">
                <a:solidFill>
                  <a:srgbClr val="0000FF"/>
                </a:solidFill>
              </a:rPr>
              <a:t>);</a:t>
            </a:r>
          </a:p>
          <a:p>
            <a:pPr marL="457200" indent="-457200" algn="just">
              <a:buAutoNum type="arabicParenR"/>
            </a:pPr>
            <a:r>
              <a:rPr lang="en-US" sz="2800" dirty="0" err="1" smtClean="0">
                <a:solidFill>
                  <a:srgbClr val="0000FF"/>
                </a:solidFill>
              </a:rPr>
              <a:t>Thay</a:t>
            </a:r>
            <a:r>
              <a:rPr lang="en-US" sz="2800" dirty="0" smtClean="0">
                <a:solidFill>
                  <a:srgbClr val="0000FF"/>
                </a:solidFill>
              </a:rPr>
              <a:t> </a:t>
            </a:r>
            <a:r>
              <a:rPr lang="en-US" sz="2800" dirty="0" err="1" smtClean="0">
                <a:solidFill>
                  <a:srgbClr val="0000FF"/>
                </a:solidFill>
              </a:rPr>
              <a:t>đổi</a:t>
            </a:r>
            <a:r>
              <a:rPr lang="en-US" sz="2800" dirty="0" smtClean="0">
                <a:solidFill>
                  <a:srgbClr val="0000FF"/>
                </a:solidFill>
              </a:rPr>
              <a:t> </a:t>
            </a:r>
            <a:r>
              <a:rPr lang="en-US" sz="2800" dirty="0" err="1" smtClean="0">
                <a:solidFill>
                  <a:srgbClr val="0000FF"/>
                </a:solidFill>
              </a:rPr>
              <a:t>vị</a:t>
            </a:r>
            <a:r>
              <a:rPr lang="en-US" sz="2800" dirty="0" smtClean="0">
                <a:solidFill>
                  <a:srgbClr val="0000FF"/>
                </a:solidFill>
              </a:rPr>
              <a:t> </a:t>
            </a:r>
            <a:r>
              <a:rPr lang="en-US" sz="2800" dirty="0" err="1" smtClean="0">
                <a:solidFill>
                  <a:srgbClr val="0000FF"/>
                </a:solidFill>
              </a:rPr>
              <a:t>trí</a:t>
            </a:r>
            <a:r>
              <a:rPr lang="en-US" sz="2800" dirty="0" smtClean="0">
                <a:solidFill>
                  <a:srgbClr val="0000FF"/>
                </a:solidFill>
              </a:rPr>
              <a:t> </a:t>
            </a:r>
            <a:r>
              <a:rPr lang="en-US" sz="2800" b="1" dirty="0" err="1" smtClean="0">
                <a:solidFill>
                  <a:srgbClr val="FF6600"/>
                </a:solidFill>
              </a:rPr>
              <a:t>từng</a:t>
            </a:r>
            <a:r>
              <a:rPr lang="en-US" sz="2800" b="1" dirty="0" smtClean="0">
                <a:solidFill>
                  <a:srgbClr val="FF6600"/>
                </a:solidFill>
              </a:rPr>
              <a:t> </a:t>
            </a:r>
            <a:r>
              <a:rPr lang="en-US" sz="2800" b="1" dirty="0" err="1" smtClean="0">
                <a:solidFill>
                  <a:srgbClr val="FF6600"/>
                </a:solidFill>
              </a:rPr>
              <a:t>hạt</a:t>
            </a:r>
            <a:r>
              <a:rPr lang="en-US" sz="2800" b="1" dirty="0" smtClean="0">
                <a:solidFill>
                  <a:srgbClr val="FF6600"/>
                </a:solidFill>
              </a:rPr>
              <a:t> </a:t>
            </a:r>
            <a:r>
              <a:rPr lang="en-US" sz="2800" dirty="0" smtClean="0">
                <a:solidFill>
                  <a:srgbClr val="0000FF"/>
                </a:solidFill>
              </a:rPr>
              <a:t>(</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khuếch</a:t>
            </a:r>
            <a:r>
              <a:rPr lang="en-US" sz="2800" dirty="0" smtClean="0">
                <a:solidFill>
                  <a:srgbClr val="0000FF"/>
                </a:solidFill>
              </a:rPr>
              <a:t> </a:t>
            </a:r>
            <a:r>
              <a:rPr lang="en-US" sz="2800" dirty="0" err="1" smtClean="0">
                <a:solidFill>
                  <a:srgbClr val="0000FF"/>
                </a:solidFill>
              </a:rPr>
              <a:t>tán</a:t>
            </a:r>
            <a:r>
              <a:rPr lang="en-US" sz="2800" dirty="0" smtClean="0">
                <a:solidFill>
                  <a:srgbClr val="0000FF"/>
                </a:solidFill>
              </a:rPr>
              <a:t>);</a:t>
            </a:r>
          </a:p>
          <a:p>
            <a:pPr marL="457200" indent="-457200" algn="just">
              <a:buAutoNum type="arabicParenR"/>
            </a:pPr>
            <a:r>
              <a:rPr lang="en-US" sz="2800" dirty="0" err="1" smtClean="0">
                <a:solidFill>
                  <a:srgbClr val="0000FF"/>
                </a:solidFill>
              </a:rPr>
              <a:t>Phân</a:t>
            </a:r>
            <a:r>
              <a:rPr lang="en-US" sz="2800" dirty="0" smtClean="0">
                <a:solidFill>
                  <a:srgbClr val="0000FF"/>
                </a:solidFill>
              </a:rPr>
              <a:t> </a:t>
            </a:r>
            <a:r>
              <a:rPr lang="en-US" sz="2800" dirty="0" err="1" smtClean="0">
                <a:solidFill>
                  <a:srgbClr val="0000FF"/>
                </a:solidFill>
              </a:rPr>
              <a:t>tán</a:t>
            </a:r>
            <a:r>
              <a:rPr lang="en-US" sz="2800" dirty="0" smtClean="0">
                <a:solidFill>
                  <a:srgbClr val="0000FF"/>
                </a:solidFill>
              </a:rPr>
              <a:t> </a:t>
            </a:r>
            <a:r>
              <a:rPr lang="en-US" sz="2800" dirty="0" err="1" smtClean="0">
                <a:solidFill>
                  <a:srgbClr val="0000FF"/>
                </a:solidFill>
              </a:rPr>
              <a:t>từng</a:t>
            </a:r>
            <a:r>
              <a:rPr lang="en-US" sz="2800" dirty="0" smtClean="0">
                <a:solidFill>
                  <a:srgbClr val="0000FF"/>
                </a:solidFill>
              </a:rPr>
              <a:t> </a:t>
            </a:r>
            <a:r>
              <a:rPr lang="en-US" sz="2800" dirty="0" err="1" smtClean="0">
                <a:solidFill>
                  <a:srgbClr val="0000FF"/>
                </a:solidFill>
              </a:rPr>
              <a:t>phần</a:t>
            </a:r>
            <a:r>
              <a:rPr lang="en-US" sz="2800" dirty="0" smtClean="0">
                <a:solidFill>
                  <a:srgbClr val="0000FF"/>
                </a:solidFill>
              </a:rPr>
              <a:t> </a:t>
            </a:r>
            <a:r>
              <a:rPr lang="en-US" sz="2800" dirty="0" err="1" smtClean="0">
                <a:solidFill>
                  <a:srgbClr val="0000FF"/>
                </a:solidFill>
              </a:rPr>
              <a:t>tử</a:t>
            </a:r>
            <a:r>
              <a:rPr lang="en-US" sz="2800" dirty="0" smtClean="0">
                <a:solidFill>
                  <a:srgbClr val="0000FF"/>
                </a:solidFill>
              </a:rPr>
              <a:t> do </a:t>
            </a:r>
            <a:r>
              <a:rPr lang="en-US" sz="2800" dirty="0" err="1" smtClean="0">
                <a:solidFill>
                  <a:srgbClr val="0000FF"/>
                </a:solidFill>
              </a:rPr>
              <a:t>va</a:t>
            </a:r>
            <a:r>
              <a:rPr lang="en-US" sz="2800" dirty="0" smtClean="0">
                <a:solidFill>
                  <a:srgbClr val="0000FF"/>
                </a:solidFill>
              </a:rPr>
              <a:t> </a:t>
            </a:r>
            <a:r>
              <a:rPr lang="en-US" sz="2800" dirty="0" err="1" smtClean="0">
                <a:solidFill>
                  <a:srgbClr val="0000FF"/>
                </a:solidFill>
              </a:rPr>
              <a:t>đập</a:t>
            </a:r>
            <a:r>
              <a:rPr lang="en-US" sz="2800" dirty="0" smtClean="0">
                <a:solidFill>
                  <a:srgbClr val="0000FF"/>
                </a:solidFill>
              </a:rPr>
              <a:t> </a:t>
            </a:r>
            <a:r>
              <a:rPr lang="en-US" sz="2800" dirty="0" err="1" smtClean="0">
                <a:solidFill>
                  <a:srgbClr val="0000FF"/>
                </a:solidFill>
              </a:rPr>
              <a:t>vào</a:t>
            </a:r>
            <a:r>
              <a:rPr lang="en-US" sz="2800" dirty="0" smtClean="0">
                <a:solidFill>
                  <a:srgbClr val="0000FF"/>
                </a:solidFill>
              </a:rPr>
              <a:t> </a:t>
            </a:r>
            <a:r>
              <a:rPr lang="en-US" sz="2800" dirty="0" err="1" smtClean="0">
                <a:solidFill>
                  <a:srgbClr val="0000FF"/>
                </a:solidFill>
              </a:rPr>
              <a:t>thành</a:t>
            </a:r>
            <a:r>
              <a:rPr lang="en-US" sz="2800" dirty="0" smtClean="0">
                <a:solidFill>
                  <a:srgbClr val="0000FF"/>
                </a:solidFill>
              </a:rPr>
              <a:t> </a:t>
            </a:r>
            <a:r>
              <a:rPr lang="en-US" sz="2800" dirty="0" err="1" smtClean="0">
                <a:solidFill>
                  <a:srgbClr val="0000FF"/>
                </a:solidFill>
              </a:rPr>
              <a:t>thiết</a:t>
            </a:r>
            <a:r>
              <a:rPr lang="en-US" sz="2800" dirty="0" smtClean="0">
                <a:solidFill>
                  <a:srgbClr val="0000FF"/>
                </a:solidFill>
              </a:rPr>
              <a:t> </a:t>
            </a:r>
            <a:r>
              <a:rPr lang="en-US" sz="2800" dirty="0" err="1" smtClean="0">
                <a:solidFill>
                  <a:srgbClr val="0000FF"/>
                </a:solidFill>
              </a:rPr>
              <a:t>bị</a:t>
            </a:r>
            <a:r>
              <a:rPr lang="en-US" sz="2800" dirty="0" smtClean="0">
                <a:solidFill>
                  <a:srgbClr val="0000FF"/>
                </a:solidFill>
              </a:rPr>
              <a:t> </a:t>
            </a:r>
            <a:br>
              <a:rPr lang="en-US" sz="2800" dirty="0" smtClean="0">
                <a:solidFill>
                  <a:srgbClr val="0000FF"/>
                </a:solidFill>
              </a:rPr>
            </a:br>
            <a:r>
              <a:rPr lang="en-US" sz="2800" dirty="0" smtClean="0">
                <a:solidFill>
                  <a:srgbClr val="0000FF"/>
                </a:solidFill>
              </a:rPr>
              <a:t>(</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va</a:t>
            </a:r>
            <a:r>
              <a:rPr lang="en-US" sz="2800" dirty="0" smtClean="0">
                <a:solidFill>
                  <a:srgbClr val="0000FF"/>
                </a:solidFill>
              </a:rPr>
              <a:t> </a:t>
            </a:r>
            <a:r>
              <a:rPr lang="en-US" sz="2800" dirty="0" err="1" smtClean="0">
                <a:solidFill>
                  <a:srgbClr val="0000FF"/>
                </a:solidFill>
              </a:rPr>
              <a:t>đập</a:t>
            </a:r>
            <a:r>
              <a:rPr lang="en-US" sz="2800" dirty="0" smtClean="0">
                <a:solidFill>
                  <a:srgbClr val="0000FF"/>
                </a:solidFill>
              </a:rPr>
              <a:t>);</a:t>
            </a:r>
          </a:p>
          <a:p>
            <a:pPr marL="457200" indent="-457200" algn="just">
              <a:buAutoNum type="arabicParenR"/>
            </a:pPr>
            <a:r>
              <a:rPr lang="en-US" sz="2800" dirty="0" err="1" smtClean="0">
                <a:solidFill>
                  <a:srgbClr val="0000FF"/>
                </a:solidFill>
              </a:rPr>
              <a:t>Biến</a:t>
            </a:r>
            <a:r>
              <a:rPr lang="en-US" sz="2800" dirty="0" smtClean="0">
                <a:solidFill>
                  <a:srgbClr val="0000FF"/>
                </a:solidFill>
              </a:rPr>
              <a:t> </a:t>
            </a:r>
            <a:r>
              <a:rPr lang="en-US" sz="2800" dirty="0" err="1" smtClean="0">
                <a:solidFill>
                  <a:srgbClr val="0000FF"/>
                </a:solidFill>
              </a:rPr>
              <a:t>dạng</a:t>
            </a:r>
            <a:r>
              <a:rPr lang="en-US" sz="2800" dirty="0" smtClean="0">
                <a:solidFill>
                  <a:srgbClr val="0000FF"/>
                </a:solidFill>
              </a:rPr>
              <a:t> </a:t>
            </a:r>
            <a:r>
              <a:rPr lang="en-US" sz="2800" dirty="0" err="1" smtClean="0">
                <a:solidFill>
                  <a:srgbClr val="0000FF"/>
                </a:solidFill>
              </a:rPr>
              <a:t>và</a:t>
            </a:r>
            <a:r>
              <a:rPr lang="en-US" sz="2800" dirty="0" smtClean="0">
                <a:solidFill>
                  <a:srgbClr val="0000FF"/>
                </a:solidFill>
              </a:rPr>
              <a:t> </a:t>
            </a:r>
            <a:r>
              <a:rPr lang="en-US" sz="2800" dirty="0" err="1" smtClean="0">
                <a:solidFill>
                  <a:srgbClr val="0000FF"/>
                </a:solidFill>
              </a:rPr>
              <a:t>nghiền</a:t>
            </a:r>
            <a:r>
              <a:rPr lang="en-US" sz="2800" dirty="0" smtClean="0">
                <a:solidFill>
                  <a:srgbClr val="0000FF"/>
                </a:solidFill>
              </a:rPr>
              <a:t> </a:t>
            </a:r>
            <a:r>
              <a:rPr lang="en-US" sz="2800" dirty="0" err="1" smtClean="0">
                <a:solidFill>
                  <a:srgbClr val="0000FF"/>
                </a:solidFill>
              </a:rPr>
              <a:t>nhỏ</a:t>
            </a:r>
            <a:r>
              <a:rPr lang="en-US" sz="2800" dirty="0" smtClean="0">
                <a:solidFill>
                  <a:srgbClr val="0000FF"/>
                </a:solidFill>
              </a:rPr>
              <a:t> </a:t>
            </a:r>
            <a:r>
              <a:rPr lang="en-US" sz="2800" dirty="0" err="1" smtClean="0">
                <a:solidFill>
                  <a:srgbClr val="0000FF"/>
                </a:solidFill>
              </a:rPr>
              <a:t>từng</a:t>
            </a:r>
            <a:r>
              <a:rPr lang="en-US" sz="2800" dirty="0" smtClean="0">
                <a:solidFill>
                  <a:srgbClr val="0000FF"/>
                </a:solidFill>
              </a:rPr>
              <a:t> </a:t>
            </a:r>
            <a:r>
              <a:rPr lang="en-US" sz="2800" dirty="0" err="1" smtClean="0">
                <a:solidFill>
                  <a:srgbClr val="0000FF"/>
                </a:solidFill>
              </a:rPr>
              <a:t>bộ</a:t>
            </a:r>
            <a:r>
              <a:rPr lang="en-US" sz="2800" dirty="0" smtClean="0">
                <a:solidFill>
                  <a:srgbClr val="0000FF"/>
                </a:solidFill>
              </a:rPr>
              <a:t> </a:t>
            </a:r>
            <a:r>
              <a:rPr lang="en-US" sz="2800" dirty="0" err="1" smtClean="0">
                <a:solidFill>
                  <a:srgbClr val="0000FF"/>
                </a:solidFill>
              </a:rPr>
              <a:t>phận</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nghiền</a:t>
            </a:r>
            <a:r>
              <a:rPr lang="en-US" sz="2800" dirty="0" smtClean="0">
                <a:solidFill>
                  <a:srgbClr val="0000FF"/>
                </a:solidFill>
              </a:rPr>
              <a:t>). </a:t>
            </a:r>
          </a:p>
          <a:p>
            <a:pPr algn="just"/>
            <a:r>
              <a:rPr lang="en-US" sz="2800" dirty="0" err="1" smtClean="0">
                <a:solidFill>
                  <a:srgbClr val="0000FF"/>
                </a:solidFill>
              </a:rPr>
              <a:t>Những</a:t>
            </a:r>
            <a:r>
              <a:rPr lang="en-US" sz="2800" dirty="0" smtClean="0">
                <a:solidFill>
                  <a:srgbClr val="0000FF"/>
                </a:solidFill>
              </a:rPr>
              <a:t> </a:t>
            </a:r>
            <a:r>
              <a:rPr lang="en-US" sz="2800" dirty="0" err="1" smtClean="0">
                <a:solidFill>
                  <a:srgbClr val="0000FF"/>
                </a:solidFill>
              </a:rPr>
              <a:t>cơ</a:t>
            </a:r>
            <a:r>
              <a:rPr lang="en-US" sz="2800" dirty="0" smtClean="0">
                <a:solidFill>
                  <a:srgbClr val="0000FF"/>
                </a:solidFill>
              </a:rPr>
              <a:t> </a:t>
            </a:r>
            <a:r>
              <a:rPr lang="en-US" sz="2800" dirty="0" err="1" smtClean="0">
                <a:solidFill>
                  <a:srgbClr val="0000FF"/>
                </a:solidFill>
              </a:rPr>
              <a:t>chế</a:t>
            </a:r>
            <a:r>
              <a:rPr lang="en-US" sz="2800" dirty="0" smtClean="0">
                <a:solidFill>
                  <a:srgbClr val="0000FF"/>
                </a:solidFill>
              </a:rPr>
              <a:t> </a:t>
            </a:r>
            <a:r>
              <a:rPr lang="en-US" sz="2800" dirty="0" err="1" smtClean="0">
                <a:solidFill>
                  <a:srgbClr val="0000FF"/>
                </a:solidFill>
              </a:rPr>
              <a:t>này</a:t>
            </a:r>
            <a:r>
              <a:rPr lang="en-US" sz="2800" dirty="0" smtClean="0">
                <a:solidFill>
                  <a:srgbClr val="0000FF"/>
                </a:solidFill>
              </a:rPr>
              <a:t> </a:t>
            </a:r>
            <a:r>
              <a:rPr lang="en-US" sz="2800" dirty="0" err="1" smtClean="0">
                <a:solidFill>
                  <a:srgbClr val="0000FF"/>
                </a:solidFill>
              </a:rPr>
              <a:t>xảy</a:t>
            </a:r>
            <a:r>
              <a:rPr lang="en-US" sz="2800" dirty="0" smtClean="0">
                <a:solidFill>
                  <a:srgbClr val="0000FF"/>
                </a:solidFill>
              </a:rPr>
              <a:t> </a:t>
            </a:r>
            <a:r>
              <a:rPr lang="en-US" sz="2800" dirty="0" err="1" smtClean="0">
                <a:solidFill>
                  <a:srgbClr val="0000FF"/>
                </a:solidFill>
              </a:rPr>
              <a:t>ra</a:t>
            </a:r>
            <a:r>
              <a:rPr lang="en-US" sz="2800" dirty="0" smtClean="0">
                <a:solidFill>
                  <a:srgbClr val="0000FF"/>
                </a:solidFill>
              </a:rPr>
              <a:t> </a:t>
            </a:r>
            <a:r>
              <a:rPr lang="en-US" sz="2800" dirty="0" err="1" smtClean="0">
                <a:solidFill>
                  <a:srgbClr val="0000FF"/>
                </a:solidFill>
              </a:rPr>
              <a:t>riêng</a:t>
            </a:r>
            <a:r>
              <a:rPr lang="en-US" sz="2800" dirty="0" smtClean="0">
                <a:solidFill>
                  <a:srgbClr val="0000FF"/>
                </a:solidFill>
              </a:rPr>
              <a:t> </a:t>
            </a:r>
            <a:r>
              <a:rPr lang="en-US" sz="2800" dirty="0" err="1" smtClean="0">
                <a:solidFill>
                  <a:srgbClr val="0000FF"/>
                </a:solidFill>
              </a:rPr>
              <a:t>rẽ</a:t>
            </a:r>
            <a:r>
              <a:rPr lang="en-US" sz="2800" dirty="0" smtClean="0">
                <a:solidFill>
                  <a:srgbClr val="0000FF"/>
                </a:solidFill>
              </a:rPr>
              <a:t> hay </a:t>
            </a:r>
            <a:r>
              <a:rPr lang="en-US" sz="2800" dirty="0" err="1" smtClean="0">
                <a:solidFill>
                  <a:srgbClr val="0000FF"/>
                </a:solidFill>
              </a:rPr>
              <a:t>đồng</a:t>
            </a:r>
            <a:r>
              <a:rPr lang="en-US" sz="2800" dirty="0" smtClean="0">
                <a:solidFill>
                  <a:srgbClr val="0000FF"/>
                </a:solidFill>
              </a:rPr>
              <a:t> </a:t>
            </a:r>
            <a:r>
              <a:rPr lang="en-US" sz="2800" dirty="0" err="1" smtClean="0">
                <a:solidFill>
                  <a:srgbClr val="0000FF"/>
                </a:solidFill>
              </a:rPr>
              <a:t>thời</a:t>
            </a:r>
            <a:r>
              <a:rPr lang="en-US" sz="2800" dirty="0" smtClean="0">
                <a:solidFill>
                  <a:srgbClr val="0000FF"/>
                </a:solidFill>
              </a:rPr>
              <a:t> </a:t>
            </a:r>
            <a:r>
              <a:rPr lang="en-US" sz="2800" dirty="0" err="1" smtClean="0">
                <a:solidFill>
                  <a:srgbClr val="0000FF"/>
                </a:solidFill>
              </a:rPr>
              <a:t>là</a:t>
            </a:r>
            <a:r>
              <a:rPr lang="en-US" sz="2800" dirty="0" smtClean="0">
                <a:solidFill>
                  <a:srgbClr val="0000FF"/>
                </a:solidFill>
              </a:rPr>
              <a:t> </a:t>
            </a:r>
            <a:r>
              <a:rPr lang="en-US" sz="2800" dirty="0" err="1" smtClean="0">
                <a:solidFill>
                  <a:srgbClr val="0000FF"/>
                </a:solidFill>
              </a:rPr>
              <a:t>tùy</a:t>
            </a:r>
            <a:r>
              <a:rPr lang="en-US" sz="2800" dirty="0" smtClean="0">
                <a:solidFill>
                  <a:srgbClr val="0000FF"/>
                </a:solidFill>
              </a:rPr>
              <a:t> </a:t>
            </a:r>
            <a:r>
              <a:rPr lang="en-US" sz="2800" dirty="0" err="1" smtClean="0">
                <a:solidFill>
                  <a:srgbClr val="0000FF"/>
                </a:solidFill>
              </a:rPr>
              <a:t>thuộc</a:t>
            </a:r>
            <a:r>
              <a:rPr lang="en-US" sz="2800" dirty="0" smtClean="0">
                <a:solidFill>
                  <a:srgbClr val="0000FF"/>
                </a:solidFill>
              </a:rPr>
              <a:t> </a:t>
            </a:r>
            <a:r>
              <a:rPr lang="en-US" sz="2800" dirty="0" err="1" smtClean="0">
                <a:solidFill>
                  <a:srgbClr val="0000FF"/>
                </a:solidFill>
              </a:rPr>
              <a:t>vào</a:t>
            </a:r>
            <a:r>
              <a:rPr lang="en-US" sz="2800" dirty="0" smtClean="0">
                <a:solidFill>
                  <a:srgbClr val="0000FF"/>
                </a:solidFill>
              </a:rPr>
              <a:t> </a:t>
            </a:r>
            <a:r>
              <a:rPr lang="en-US" sz="2800" dirty="0" err="1" smtClean="0">
                <a:solidFill>
                  <a:srgbClr val="0000FF"/>
                </a:solidFill>
              </a:rPr>
              <a:t>loại</a:t>
            </a:r>
            <a:r>
              <a:rPr lang="en-US" sz="2800" dirty="0" smtClean="0">
                <a:solidFill>
                  <a:srgbClr val="0000FF"/>
                </a:solidFill>
              </a:rPr>
              <a:t> </a:t>
            </a:r>
            <a:r>
              <a:rPr lang="en-US" sz="2800" dirty="0" err="1" smtClean="0">
                <a:solidFill>
                  <a:srgbClr val="0000FF"/>
                </a:solidFill>
              </a:rPr>
              <a:t>máy</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và</a:t>
            </a:r>
            <a:r>
              <a:rPr lang="en-US" sz="2800" dirty="0" smtClean="0">
                <a:solidFill>
                  <a:srgbClr val="0000FF"/>
                </a:solidFill>
              </a:rPr>
              <a:t> </a:t>
            </a:r>
            <a:r>
              <a:rPr lang="en-US" sz="2800" dirty="0" err="1" smtClean="0">
                <a:solidFill>
                  <a:srgbClr val="0000FF"/>
                </a:solidFill>
              </a:rPr>
              <a:t>vật</a:t>
            </a:r>
            <a:r>
              <a:rPr lang="en-US" sz="2800" dirty="0" smtClean="0">
                <a:solidFill>
                  <a:srgbClr val="0000FF"/>
                </a:solidFill>
              </a:rPr>
              <a:t> </a:t>
            </a:r>
            <a:r>
              <a:rPr lang="en-US" sz="2800" dirty="0" err="1" smtClean="0">
                <a:solidFill>
                  <a:srgbClr val="0000FF"/>
                </a:solidFill>
              </a:rPr>
              <a:t>liệu</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a:t>
            </a:r>
          </a:p>
        </p:txBody>
      </p:sp>
      <p:sp>
        <p:nvSpPr>
          <p:cNvPr id="4" name="Slide Number Placeholder 2"/>
          <p:cNvSpPr>
            <a:spLocks noGrp="1"/>
          </p:cNvSpPr>
          <p:nvPr>
            <p:ph type="sldNum" sz="quarter" idx="12"/>
          </p:nvPr>
        </p:nvSpPr>
        <p:spPr>
          <a:xfrm>
            <a:off x="7010400" y="6477000"/>
            <a:ext cx="2133600" cy="365125"/>
          </a:xfrm>
        </p:spPr>
        <p:txBody>
          <a:bodyPr/>
          <a:lstStyle/>
          <a:p>
            <a:r>
              <a:rPr lang="en-US" sz="1600" dirty="0">
                <a:latin typeface="Arial" pitchFamily="34" charset="0"/>
                <a:cs typeface="Arial" pitchFamily="34" charset="0"/>
              </a:rPr>
              <a:t>5</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7310197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16.1. </a:t>
            </a:r>
            <a:r>
              <a:rPr lang="en-US" sz="3600" b="1" dirty="0" err="1" smtClean="0">
                <a:solidFill>
                  <a:srgbClr val="FF0066"/>
                </a:solidFill>
              </a:rPr>
              <a:t>Quá</a:t>
            </a:r>
            <a:r>
              <a:rPr lang="en-US" sz="3600" b="1" dirty="0" smtClean="0">
                <a:solidFill>
                  <a:srgbClr val="FF0066"/>
                </a:solidFill>
              </a:rPr>
              <a:t> </a:t>
            </a:r>
            <a:r>
              <a:rPr lang="en-US" sz="3600" b="1" dirty="0" err="1" smtClean="0">
                <a:solidFill>
                  <a:srgbClr val="FF0066"/>
                </a:solidFill>
              </a:rPr>
              <a:t>trình</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0" y="762000"/>
            <a:ext cx="9144000" cy="584775"/>
          </a:xfrm>
          <a:prstGeom prst="rect">
            <a:avLst/>
          </a:prstGeom>
          <a:noFill/>
        </p:spPr>
        <p:txBody>
          <a:bodyPr wrap="square" rtlCol="0">
            <a:spAutoFit/>
          </a:bodyPr>
          <a:lstStyle/>
          <a:p>
            <a:pPr algn="just"/>
            <a:r>
              <a:rPr lang="en-US" sz="3200" b="1" dirty="0" smtClean="0">
                <a:solidFill>
                  <a:srgbClr val="009900"/>
                </a:solidFill>
              </a:rPr>
              <a:t>Phương </a:t>
            </a:r>
            <a:r>
              <a:rPr lang="en-US" sz="3200" b="1" dirty="0" err="1" smtClean="0">
                <a:solidFill>
                  <a:srgbClr val="009900"/>
                </a:solidFill>
              </a:rPr>
              <a:t>pháp</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và</a:t>
            </a:r>
            <a:r>
              <a:rPr lang="en-US" sz="3200" b="1" dirty="0" smtClean="0">
                <a:solidFill>
                  <a:srgbClr val="009900"/>
                </a:solidFill>
              </a:rPr>
              <a:t> </a:t>
            </a:r>
            <a:r>
              <a:rPr lang="en-US" sz="3200" b="1" dirty="0" err="1" smtClean="0">
                <a:solidFill>
                  <a:srgbClr val="009900"/>
                </a:solidFill>
              </a:rPr>
              <a:t>đánh</a:t>
            </a:r>
            <a:r>
              <a:rPr lang="en-US" sz="3200" b="1" dirty="0" smtClean="0">
                <a:solidFill>
                  <a:srgbClr val="009900"/>
                </a:solidFill>
              </a:rPr>
              <a:t> </a:t>
            </a:r>
            <a:r>
              <a:rPr lang="en-US" sz="3200" b="1" dirty="0" err="1" smtClean="0">
                <a:solidFill>
                  <a:srgbClr val="009900"/>
                </a:solidFill>
              </a:rPr>
              <a:t>giá</a:t>
            </a:r>
            <a:r>
              <a:rPr lang="en-US" sz="3200" b="1" dirty="0" smtClean="0">
                <a:solidFill>
                  <a:srgbClr val="009900"/>
                </a:solidFill>
              </a:rPr>
              <a:t> </a:t>
            </a:r>
            <a:r>
              <a:rPr lang="en-US" sz="3200" b="1" dirty="0" err="1" smtClean="0">
                <a:solidFill>
                  <a:srgbClr val="009900"/>
                </a:solidFill>
              </a:rPr>
              <a:t>mức</a:t>
            </a:r>
            <a:r>
              <a:rPr lang="en-US" sz="3200" b="1" dirty="0" smtClean="0">
                <a:solidFill>
                  <a:srgbClr val="009900"/>
                </a:solidFill>
              </a:rPr>
              <a:t> </a:t>
            </a:r>
            <a:r>
              <a:rPr lang="en-US" sz="3200" b="1" dirty="0" err="1" smtClean="0">
                <a:solidFill>
                  <a:srgbClr val="009900"/>
                </a:solidFill>
              </a:rPr>
              <a:t>độ</a:t>
            </a:r>
            <a:r>
              <a:rPr lang="en-US" sz="3200" b="1" dirty="0" smtClean="0">
                <a:solidFill>
                  <a:srgbClr val="009900"/>
                </a:solidFill>
              </a:rPr>
              <a:t> </a:t>
            </a:r>
            <a:r>
              <a:rPr lang="en-US" sz="3200" b="1" dirty="0" err="1" smtClean="0">
                <a:solidFill>
                  <a:srgbClr val="009900"/>
                </a:solidFill>
              </a:rPr>
              <a:t>trộn</a:t>
            </a:r>
            <a:endParaRPr lang="en-US" sz="2800" b="1" dirty="0" smtClean="0">
              <a:solidFill>
                <a:srgbClr val="0000FF"/>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423676386"/>
              </p:ext>
            </p:extLst>
          </p:nvPr>
        </p:nvGraphicFramePr>
        <p:xfrm>
          <a:off x="76200" y="1676400"/>
          <a:ext cx="8991600" cy="2804160"/>
        </p:xfrm>
        <a:graphic>
          <a:graphicData uri="http://schemas.openxmlformats.org/drawingml/2006/table">
            <a:tbl>
              <a:tblPr firstRow="1" bandRow="1"/>
              <a:tblGrid>
                <a:gridCol w="4383405"/>
                <a:gridCol w="4608195"/>
              </a:tblGrid>
              <a:tr h="167640">
                <a:tc>
                  <a:txBody>
                    <a:bodyPr/>
                    <a:lstStyle/>
                    <a:p>
                      <a:pPr algn="ctr"/>
                      <a:r>
                        <a:rPr lang="en-US" sz="3200" b="1" dirty="0" err="1" smtClean="0">
                          <a:solidFill>
                            <a:srgbClr val="0000FF"/>
                          </a:solidFill>
                        </a:rPr>
                        <a:t>Hỗn</a:t>
                      </a:r>
                      <a:r>
                        <a:rPr lang="en-US" sz="3200" b="1" dirty="0" smtClean="0">
                          <a:solidFill>
                            <a:srgbClr val="0000FF"/>
                          </a:solidFill>
                        </a:rPr>
                        <a:t> </a:t>
                      </a:r>
                      <a:r>
                        <a:rPr lang="en-US" sz="3200" b="1" dirty="0" err="1" smtClean="0">
                          <a:solidFill>
                            <a:srgbClr val="0000FF"/>
                          </a:solidFill>
                        </a:rPr>
                        <a:t>hợp</a:t>
                      </a:r>
                      <a:r>
                        <a:rPr lang="en-US" sz="3200" b="1" dirty="0" smtClean="0">
                          <a:solidFill>
                            <a:srgbClr val="0000FF"/>
                          </a:solidFill>
                        </a:rPr>
                        <a:t> </a:t>
                      </a:r>
                      <a:r>
                        <a:rPr lang="en-US" sz="3200" b="1" dirty="0" err="1" smtClean="0">
                          <a:solidFill>
                            <a:srgbClr val="0000FF"/>
                          </a:solidFill>
                        </a:rPr>
                        <a:t>lý</a:t>
                      </a:r>
                      <a:r>
                        <a:rPr lang="en-US" sz="3200" b="1" dirty="0" smtClean="0">
                          <a:solidFill>
                            <a:srgbClr val="0000FF"/>
                          </a:solidFill>
                        </a:rPr>
                        <a:t> </a:t>
                      </a:r>
                      <a:r>
                        <a:rPr lang="en-US" sz="3200" b="1" dirty="0" err="1" smtClean="0">
                          <a:solidFill>
                            <a:srgbClr val="0000FF"/>
                          </a:solidFill>
                        </a:rPr>
                        <a:t>tưởng</a:t>
                      </a:r>
                      <a:endParaRPr lang="en-US" sz="3200" b="1" dirty="0">
                        <a:solidFill>
                          <a:srgbClr val="0000FF"/>
                        </a:solidFill>
                      </a:endParaRPr>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b="1" dirty="0" err="1" smtClean="0">
                          <a:solidFill>
                            <a:srgbClr val="0000FF"/>
                          </a:solidFill>
                        </a:rPr>
                        <a:t>Hỗn</a:t>
                      </a:r>
                      <a:r>
                        <a:rPr lang="en-US" sz="3200" b="1" dirty="0" smtClean="0">
                          <a:solidFill>
                            <a:srgbClr val="0000FF"/>
                          </a:solidFill>
                        </a:rPr>
                        <a:t> </a:t>
                      </a:r>
                      <a:r>
                        <a:rPr lang="en-US" sz="3200" b="1" dirty="0" err="1" smtClean="0">
                          <a:solidFill>
                            <a:srgbClr val="0000FF"/>
                          </a:solidFill>
                        </a:rPr>
                        <a:t>hợp</a:t>
                      </a:r>
                      <a:r>
                        <a:rPr lang="en-US" sz="3200" b="1" dirty="0" smtClean="0">
                          <a:solidFill>
                            <a:srgbClr val="0000FF"/>
                          </a:solidFill>
                        </a:rPr>
                        <a:t> </a:t>
                      </a:r>
                      <a:r>
                        <a:rPr lang="en-US" sz="3200" b="1" dirty="0" err="1" smtClean="0">
                          <a:solidFill>
                            <a:srgbClr val="0000FF"/>
                          </a:solidFill>
                        </a:rPr>
                        <a:t>thực</a:t>
                      </a:r>
                      <a:endParaRPr lang="en-US" sz="3200" b="1" dirty="0" smtClean="0">
                        <a:solidFill>
                          <a:srgbClr val="0000FF"/>
                        </a:solidFill>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marL="457200" indent="-457200">
                        <a:buFont typeface="Arial" panose="020B0604020202020204" pitchFamily="34" charset="0"/>
                        <a:buChar char="•"/>
                      </a:pPr>
                      <a:r>
                        <a:rPr lang="en-US" sz="2800" dirty="0" err="1" smtClean="0">
                          <a:solidFill>
                            <a:srgbClr val="0000FF"/>
                          </a:solidFill>
                        </a:rPr>
                        <a:t>Thời</a:t>
                      </a:r>
                      <a:r>
                        <a:rPr lang="en-US" sz="2800" dirty="0" smtClean="0">
                          <a:solidFill>
                            <a:srgbClr val="0000FF"/>
                          </a:solidFill>
                        </a:rPr>
                        <a:t> </a:t>
                      </a:r>
                      <a:r>
                        <a:rPr lang="en-US" sz="2800" dirty="0" err="1" smtClean="0">
                          <a:solidFill>
                            <a:srgbClr val="0000FF"/>
                          </a:solidFill>
                        </a:rPr>
                        <a:t>gian</a:t>
                      </a:r>
                      <a:r>
                        <a:rPr lang="en-US" sz="2800" dirty="0" smtClean="0">
                          <a:solidFill>
                            <a:srgbClr val="0000FF"/>
                          </a:solidFill>
                        </a:rPr>
                        <a:t> </a:t>
                      </a:r>
                      <a:r>
                        <a:rPr lang="en-US" sz="2800" dirty="0" err="1" smtClean="0">
                          <a:solidFill>
                            <a:srgbClr val="0000FF"/>
                          </a:solidFill>
                        </a:rPr>
                        <a:t>t</a:t>
                      </a:r>
                      <a:r>
                        <a:rPr lang="en-US" sz="2800" baseline="-25000" dirty="0" err="1" smtClean="0">
                          <a:solidFill>
                            <a:srgbClr val="0000FF"/>
                          </a:solidFill>
                        </a:rPr>
                        <a:t>trộn</a:t>
                      </a:r>
                      <a:r>
                        <a:rPr lang="en-US" sz="2800" dirty="0" smtClean="0">
                          <a:solidFill>
                            <a:srgbClr val="0000FF"/>
                          </a:solidFill>
                          <a:sym typeface="Wingdings" panose="05000000000000000000" pitchFamily="2" charset="2"/>
                        </a:rPr>
                        <a:t></a:t>
                      </a:r>
                      <a:r>
                        <a:rPr lang="en-US" sz="2800" dirty="0" smtClean="0">
                          <a:solidFill>
                            <a:srgbClr val="0000FF"/>
                          </a:solidFill>
                          <a:sym typeface="Symbol" panose="05050102010706020507" pitchFamily="18" charset="2"/>
                        </a:rPr>
                        <a:t>;</a:t>
                      </a:r>
                    </a:p>
                    <a:p>
                      <a:pPr marL="457200" indent="-457200">
                        <a:buFont typeface="Arial" panose="020B0604020202020204" pitchFamily="34" charset="0"/>
                        <a:buChar char="•"/>
                      </a:pPr>
                      <a:r>
                        <a:rPr lang="en-US" sz="2800" dirty="0" err="1" smtClean="0">
                          <a:solidFill>
                            <a:srgbClr val="0000FF"/>
                          </a:solidFill>
                          <a:sym typeface="Symbol" panose="05050102010706020507" pitchFamily="18" charset="2"/>
                        </a:rPr>
                        <a:t>Không</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có</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các</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yếu</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tố</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chống</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lại</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quá</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trình</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trộn</a:t>
                      </a:r>
                      <a:r>
                        <a:rPr lang="en-US" sz="2800" dirty="0" smtClean="0">
                          <a:solidFill>
                            <a:srgbClr val="0000FF"/>
                          </a:solidFill>
                          <a:sym typeface="Symbol" panose="05050102010706020507" pitchFamily="18" charset="2"/>
                        </a:rPr>
                        <a:t>;</a:t>
                      </a:r>
                      <a:endParaRPr lang="en-US" sz="2800" dirty="0" smtClean="0">
                        <a:solidFill>
                          <a:srgbClr val="0000FF"/>
                        </a:solidFill>
                      </a:endParaRPr>
                    </a:p>
                    <a:p>
                      <a:pPr marL="457200" indent="-457200">
                        <a:buFont typeface="Arial" panose="020B0604020202020204" pitchFamily="34" charset="0"/>
                        <a:buChar char="•"/>
                      </a:pPr>
                      <a:r>
                        <a:rPr lang="en-US" sz="2800" dirty="0" smtClean="0">
                          <a:solidFill>
                            <a:srgbClr val="0000FF"/>
                          </a:solidFill>
                        </a:rPr>
                        <a:t>C</a:t>
                      </a:r>
                      <a:r>
                        <a:rPr lang="en-US" sz="2800" baseline="-25000" dirty="0" smtClean="0">
                          <a:solidFill>
                            <a:srgbClr val="0000FF"/>
                          </a:solidFill>
                        </a:rPr>
                        <a:t>A</a:t>
                      </a:r>
                      <a:r>
                        <a:rPr lang="en-US" sz="2800" dirty="0" smtClean="0">
                          <a:solidFill>
                            <a:srgbClr val="0000FF"/>
                          </a:solidFill>
                        </a:rPr>
                        <a:t> = C</a:t>
                      </a:r>
                      <a:r>
                        <a:rPr lang="en-US" sz="2800" baseline="-25000" dirty="0" smtClean="0">
                          <a:solidFill>
                            <a:srgbClr val="0000FF"/>
                          </a:solidFill>
                        </a:rPr>
                        <a:t>B</a:t>
                      </a:r>
                      <a:r>
                        <a:rPr lang="en-US" sz="2800" dirty="0" smtClean="0">
                          <a:solidFill>
                            <a:srgbClr val="0000FF"/>
                          </a:solidFill>
                        </a:rPr>
                        <a:t> ở </a:t>
                      </a:r>
                      <a:r>
                        <a:rPr lang="en-US" sz="2800" dirty="0" err="1" smtClean="0">
                          <a:solidFill>
                            <a:srgbClr val="0000FF"/>
                          </a:solidFill>
                        </a:rPr>
                        <a:t>mỗi</a:t>
                      </a:r>
                      <a:r>
                        <a:rPr lang="en-US" sz="2800" dirty="0" smtClean="0">
                          <a:solidFill>
                            <a:srgbClr val="0000FF"/>
                          </a:solidFill>
                        </a:rPr>
                        <a:t> </a:t>
                      </a:r>
                      <a:r>
                        <a:rPr lang="en-US" sz="2800" dirty="0" err="1" smtClean="0">
                          <a:solidFill>
                            <a:srgbClr val="0000FF"/>
                          </a:solidFill>
                        </a:rPr>
                        <a:t>phần</a:t>
                      </a:r>
                      <a:r>
                        <a:rPr lang="en-US" sz="2800" dirty="0" smtClean="0">
                          <a:solidFill>
                            <a:srgbClr val="0000FF"/>
                          </a:solidFill>
                        </a:rPr>
                        <a:t> </a:t>
                      </a:r>
                      <a:r>
                        <a:rPr lang="en-US" sz="2800" dirty="0" err="1" smtClean="0">
                          <a:solidFill>
                            <a:srgbClr val="0000FF"/>
                          </a:solidFill>
                        </a:rPr>
                        <a:t>thể</a:t>
                      </a:r>
                      <a:r>
                        <a:rPr lang="en-US" sz="2800" dirty="0" smtClean="0">
                          <a:solidFill>
                            <a:srgbClr val="0000FF"/>
                          </a:solidFill>
                        </a:rPr>
                        <a:t> </a:t>
                      </a:r>
                      <a:r>
                        <a:rPr lang="en-US" sz="2800" dirty="0" err="1" smtClean="0">
                          <a:solidFill>
                            <a:srgbClr val="0000FF"/>
                          </a:solidFill>
                        </a:rPr>
                        <a:t>tích</a:t>
                      </a:r>
                      <a:r>
                        <a:rPr lang="en-US" sz="2800" dirty="0" smtClean="0">
                          <a:solidFill>
                            <a:srgbClr val="0000FF"/>
                          </a:solidFill>
                        </a:rPr>
                        <a:t> </a:t>
                      </a:r>
                      <a:r>
                        <a:rPr lang="en-US" sz="2800" dirty="0" err="1" smtClean="0">
                          <a:solidFill>
                            <a:srgbClr val="0000FF"/>
                          </a:solidFill>
                        </a:rPr>
                        <a:t>của</a:t>
                      </a:r>
                      <a:r>
                        <a:rPr lang="en-US" sz="2800" dirty="0" smtClean="0">
                          <a:solidFill>
                            <a:srgbClr val="0000FF"/>
                          </a:solidFill>
                        </a:rPr>
                        <a:t> </a:t>
                      </a:r>
                      <a:r>
                        <a:rPr lang="en-US" sz="2800" dirty="0" err="1" smtClean="0">
                          <a:solidFill>
                            <a:srgbClr val="0000FF"/>
                          </a:solidFill>
                        </a:rPr>
                        <a:t>hỗn</a:t>
                      </a:r>
                      <a:r>
                        <a:rPr lang="en-US" sz="2800" dirty="0" smtClean="0">
                          <a:solidFill>
                            <a:srgbClr val="0000FF"/>
                          </a:solidFill>
                        </a:rPr>
                        <a:t> </a:t>
                      </a:r>
                      <a:r>
                        <a:rPr lang="en-US" sz="2800" dirty="0" err="1" smtClean="0">
                          <a:solidFill>
                            <a:srgbClr val="0000FF"/>
                          </a:solidFill>
                        </a:rPr>
                        <a:t>hợp</a:t>
                      </a:r>
                      <a:r>
                        <a:rPr lang="en-US" sz="2800" dirty="0" smtClean="0">
                          <a:solidFill>
                            <a:srgbClr val="0000FF"/>
                          </a:solidFill>
                        </a:rPr>
                        <a:t>.</a:t>
                      </a:r>
                    </a:p>
                  </a:txBody>
                  <a:tcPr>
                    <a:lnL w="12700" cmpd="sng">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0" indent="-457200" algn="just">
                        <a:buFont typeface="Arial" panose="020B0604020202020204" pitchFamily="34" charset="0"/>
                        <a:buChar char="•"/>
                      </a:pPr>
                      <a:r>
                        <a:rPr lang="en-US" sz="2800" dirty="0" err="1" smtClean="0">
                          <a:solidFill>
                            <a:srgbClr val="0000FF"/>
                          </a:solidFill>
                        </a:rPr>
                        <a:t>Thời</a:t>
                      </a:r>
                      <a:r>
                        <a:rPr lang="en-US" sz="2800" dirty="0" smtClean="0">
                          <a:solidFill>
                            <a:srgbClr val="0000FF"/>
                          </a:solidFill>
                        </a:rPr>
                        <a:t> </a:t>
                      </a:r>
                      <a:r>
                        <a:rPr lang="en-US" sz="2800" dirty="0" err="1" smtClean="0">
                          <a:solidFill>
                            <a:srgbClr val="0000FF"/>
                          </a:solidFill>
                        </a:rPr>
                        <a:t>gian</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giới</a:t>
                      </a:r>
                      <a:r>
                        <a:rPr lang="en-US" sz="2800" dirty="0" smtClean="0">
                          <a:solidFill>
                            <a:srgbClr val="0000FF"/>
                          </a:solidFill>
                        </a:rPr>
                        <a:t> </a:t>
                      </a:r>
                      <a:r>
                        <a:rPr lang="en-US" sz="2800" dirty="0" err="1" smtClean="0">
                          <a:solidFill>
                            <a:srgbClr val="0000FF"/>
                          </a:solidFill>
                        </a:rPr>
                        <a:t>hạn</a:t>
                      </a:r>
                      <a:r>
                        <a:rPr lang="en-US" sz="2800" dirty="0" smtClean="0">
                          <a:solidFill>
                            <a:srgbClr val="0000FF"/>
                          </a:solidFill>
                        </a:rPr>
                        <a:t>;</a:t>
                      </a:r>
                    </a:p>
                    <a:p>
                      <a:pPr marL="457200" indent="-457200" algn="just">
                        <a:buFont typeface="Arial" panose="020B0604020202020204" pitchFamily="34" charset="0"/>
                        <a:buChar char="•"/>
                      </a:pPr>
                      <a:r>
                        <a:rPr lang="en-US" sz="2800" dirty="0" err="1" smtClean="0">
                          <a:solidFill>
                            <a:srgbClr val="0000FF"/>
                          </a:solidFill>
                        </a:rPr>
                        <a:t>Có</a:t>
                      </a:r>
                      <a:r>
                        <a:rPr lang="en-US" sz="2800" baseline="0" dirty="0" smtClean="0">
                          <a:solidFill>
                            <a:srgbClr val="0000FF"/>
                          </a:solidFill>
                        </a:rPr>
                        <a:t> </a:t>
                      </a:r>
                      <a:r>
                        <a:rPr lang="en-US" sz="2800" baseline="0" dirty="0" err="1" smtClean="0">
                          <a:solidFill>
                            <a:srgbClr val="0000FF"/>
                          </a:solidFill>
                        </a:rPr>
                        <a:t>các</a:t>
                      </a:r>
                      <a:r>
                        <a:rPr lang="en-US" sz="2800" baseline="0" dirty="0" smtClean="0">
                          <a:solidFill>
                            <a:srgbClr val="0000FF"/>
                          </a:solidFill>
                        </a:rPr>
                        <a:t> </a:t>
                      </a:r>
                      <a:r>
                        <a:rPr lang="en-US" sz="2800" baseline="0" dirty="0" err="1" smtClean="0">
                          <a:solidFill>
                            <a:srgbClr val="0000FF"/>
                          </a:solidFill>
                        </a:rPr>
                        <a:t>yếu</a:t>
                      </a:r>
                      <a:r>
                        <a:rPr lang="en-US" sz="2800" baseline="0" dirty="0" smtClean="0">
                          <a:solidFill>
                            <a:srgbClr val="0000FF"/>
                          </a:solidFill>
                        </a:rPr>
                        <a:t> </a:t>
                      </a:r>
                      <a:r>
                        <a:rPr lang="en-US" sz="2800" baseline="0" dirty="0" err="1" smtClean="0">
                          <a:solidFill>
                            <a:srgbClr val="0000FF"/>
                          </a:solidFill>
                        </a:rPr>
                        <a:t>tố</a:t>
                      </a:r>
                      <a:r>
                        <a:rPr lang="en-US" sz="2800" baseline="0" dirty="0" smtClean="0">
                          <a:solidFill>
                            <a:srgbClr val="0000FF"/>
                          </a:solidFill>
                        </a:rPr>
                        <a:t> </a:t>
                      </a:r>
                      <a:r>
                        <a:rPr lang="en-US" sz="2800" baseline="0" dirty="0" err="1" smtClean="0">
                          <a:solidFill>
                            <a:srgbClr val="0000FF"/>
                          </a:solidFill>
                        </a:rPr>
                        <a:t>ảnh</a:t>
                      </a:r>
                      <a:r>
                        <a:rPr lang="en-US" sz="2800" baseline="0" dirty="0" smtClean="0">
                          <a:solidFill>
                            <a:srgbClr val="0000FF"/>
                          </a:solidFill>
                        </a:rPr>
                        <a:t> </a:t>
                      </a:r>
                      <a:r>
                        <a:rPr lang="en-US" sz="2800" baseline="0" dirty="0" err="1" smtClean="0">
                          <a:solidFill>
                            <a:srgbClr val="0000FF"/>
                          </a:solidFill>
                        </a:rPr>
                        <a:t>hưởng</a:t>
                      </a:r>
                      <a:r>
                        <a:rPr lang="en-US" sz="2800" baseline="0" dirty="0" smtClean="0">
                          <a:solidFill>
                            <a:srgbClr val="0000FF"/>
                          </a:solidFill>
                        </a:rPr>
                        <a:t> </a:t>
                      </a:r>
                      <a:r>
                        <a:rPr lang="en-US" sz="2800" baseline="0" dirty="0" err="1" smtClean="0">
                          <a:solidFill>
                            <a:srgbClr val="0000FF"/>
                          </a:solidFill>
                        </a:rPr>
                        <a:t>xấu</a:t>
                      </a:r>
                      <a:r>
                        <a:rPr lang="en-US" sz="2800" baseline="0" dirty="0" smtClean="0">
                          <a:solidFill>
                            <a:srgbClr val="0000FF"/>
                          </a:solidFill>
                        </a:rPr>
                        <a:t> </a:t>
                      </a:r>
                      <a:r>
                        <a:rPr lang="en-US" sz="2800" baseline="0" dirty="0" err="1" smtClean="0">
                          <a:solidFill>
                            <a:srgbClr val="0000FF"/>
                          </a:solidFill>
                        </a:rPr>
                        <a:t>đến</a:t>
                      </a:r>
                      <a:r>
                        <a:rPr lang="en-US" sz="2800" baseline="0" dirty="0" smtClean="0">
                          <a:solidFill>
                            <a:srgbClr val="0000FF"/>
                          </a:solidFill>
                        </a:rPr>
                        <a:t> </a:t>
                      </a:r>
                      <a:r>
                        <a:rPr lang="en-US" sz="2800" baseline="0" dirty="0" err="1" smtClean="0">
                          <a:solidFill>
                            <a:srgbClr val="0000FF"/>
                          </a:solidFill>
                        </a:rPr>
                        <a:t>quá</a:t>
                      </a:r>
                      <a:r>
                        <a:rPr lang="en-US" sz="2800" baseline="0" dirty="0" smtClean="0">
                          <a:solidFill>
                            <a:srgbClr val="0000FF"/>
                          </a:solidFill>
                        </a:rPr>
                        <a:t> </a:t>
                      </a:r>
                      <a:r>
                        <a:rPr lang="en-US" sz="2800" baseline="0" dirty="0" err="1" smtClean="0">
                          <a:solidFill>
                            <a:srgbClr val="0000FF"/>
                          </a:solidFill>
                        </a:rPr>
                        <a:t>trình</a:t>
                      </a:r>
                      <a:r>
                        <a:rPr lang="en-US" sz="2800" baseline="0" dirty="0" smtClean="0">
                          <a:solidFill>
                            <a:srgbClr val="0000FF"/>
                          </a:solidFill>
                        </a:rPr>
                        <a:t> </a:t>
                      </a:r>
                      <a:r>
                        <a:rPr lang="en-US" sz="2800" baseline="0" dirty="0" err="1" smtClean="0">
                          <a:solidFill>
                            <a:srgbClr val="0000FF"/>
                          </a:solidFill>
                        </a:rPr>
                        <a:t>trộn</a:t>
                      </a:r>
                      <a:r>
                        <a:rPr lang="en-US" sz="2800" baseline="0" dirty="0" smtClean="0">
                          <a:solidFill>
                            <a:srgbClr val="0000FF"/>
                          </a:solidFill>
                        </a:rPr>
                        <a:t>;</a:t>
                      </a:r>
                      <a:endParaRPr lang="en-US" sz="2800" dirty="0" smtClean="0">
                        <a:solidFill>
                          <a:srgbClr val="0000FF"/>
                        </a:solidFill>
                      </a:endParaRPr>
                    </a:p>
                    <a:p>
                      <a:pPr marL="457200" indent="-457200" algn="just">
                        <a:buFont typeface="Arial" panose="020B0604020202020204" pitchFamily="34" charset="0"/>
                        <a:buChar char="•"/>
                      </a:pPr>
                      <a:r>
                        <a:rPr lang="en-US" sz="2800" dirty="0" smtClean="0">
                          <a:solidFill>
                            <a:srgbClr val="0000FF"/>
                          </a:solidFill>
                        </a:rPr>
                        <a:t>C</a:t>
                      </a:r>
                      <a:r>
                        <a:rPr lang="en-US" sz="2800" baseline="-25000" dirty="0" smtClean="0">
                          <a:solidFill>
                            <a:srgbClr val="0000FF"/>
                          </a:solidFill>
                        </a:rPr>
                        <a:t>A </a:t>
                      </a:r>
                      <a:r>
                        <a:rPr lang="en-US" sz="2800" dirty="0" smtClean="0">
                          <a:solidFill>
                            <a:srgbClr val="0000FF"/>
                          </a:solidFill>
                          <a:sym typeface="Symbol" panose="05050102010706020507" pitchFamily="18" charset="2"/>
                        </a:rPr>
                        <a:t> C</a:t>
                      </a:r>
                      <a:r>
                        <a:rPr lang="en-US" sz="2800" baseline="-25000" dirty="0" smtClean="0">
                          <a:solidFill>
                            <a:srgbClr val="0000FF"/>
                          </a:solidFill>
                          <a:sym typeface="Symbol" panose="05050102010706020507" pitchFamily="18" charset="2"/>
                        </a:rPr>
                        <a:t>B</a:t>
                      </a:r>
                      <a:r>
                        <a:rPr lang="en-US" sz="2800" dirty="0" smtClean="0">
                          <a:solidFill>
                            <a:srgbClr val="0000FF"/>
                          </a:solidFill>
                          <a:sym typeface="Symbol" panose="05050102010706020507" pitchFamily="18" charset="2"/>
                        </a:rPr>
                        <a:t> ở </a:t>
                      </a:r>
                      <a:r>
                        <a:rPr lang="en-US" sz="2800" dirty="0" err="1" smtClean="0">
                          <a:solidFill>
                            <a:srgbClr val="0000FF"/>
                          </a:solidFill>
                          <a:sym typeface="Symbol" panose="05050102010706020507" pitchFamily="18" charset="2"/>
                        </a:rPr>
                        <a:t>các</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phần</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thể</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tích</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khác</a:t>
                      </a:r>
                      <a:r>
                        <a:rPr lang="en-US" sz="2800" dirty="0" smtClean="0">
                          <a:solidFill>
                            <a:srgbClr val="0000FF"/>
                          </a:solidFill>
                          <a:sym typeface="Symbol" panose="05050102010706020507" pitchFamily="18" charset="2"/>
                        </a:rPr>
                        <a:t> </a:t>
                      </a:r>
                      <a:r>
                        <a:rPr lang="en-US" sz="2800" dirty="0" err="1" smtClean="0">
                          <a:solidFill>
                            <a:srgbClr val="0000FF"/>
                          </a:solidFill>
                          <a:sym typeface="Symbol" panose="05050102010706020507" pitchFamily="18" charset="2"/>
                        </a:rPr>
                        <a:t>nhau</a:t>
                      </a:r>
                      <a:r>
                        <a:rPr lang="en-US" sz="2800" dirty="0" smtClean="0">
                          <a:solidFill>
                            <a:srgbClr val="0000FF"/>
                          </a:solidFill>
                          <a:sym typeface="Symbol" panose="05050102010706020507" pitchFamily="18" charset="2"/>
                        </a:rPr>
                        <a:t>.</a:t>
                      </a:r>
                      <a:endParaRPr lang="en-US" sz="2800" dirty="0"/>
                    </a:p>
                  </a:txBody>
                  <a:tcPr>
                    <a:lnL w="12700" cap="flat" cmpd="sng" algn="ctr">
                      <a:solidFill>
                        <a:schemeClr val="tx1"/>
                      </a:solidFill>
                      <a:prstDash val="solid"/>
                      <a:round/>
                      <a:headEnd type="none" w="med" len="med"/>
                      <a:tailEnd type="none" w="med" len="med"/>
                    </a:lnL>
                    <a:lnR w="12700" cmpd="sng">
                      <a:no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6" name="TextBox 5"/>
          <p:cNvSpPr txBox="1"/>
          <p:nvPr/>
        </p:nvSpPr>
        <p:spPr>
          <a:xfrm>
            <a:off x="0" y="4800600"/>
            <a:ext cx="9144000" cy="954107"/>
          </a:xfrm>
          <a:prstGeom prst="rect">
            <a:avLst/>
          </a:prstGeom>
          <a:noFill/>
        </p:spPr>
        <p:txBody>
          <a:bodyPr wrap="square" rtlCol="0">
            <a:spAutoFit/>
          </a:bodyPr>
          <a:lstStyle/>
          <a:p>
            <a:pPr algn="just"/>
            <a:r>
              <a:rPr lang="en-US" sz="2800" dirty="0" err="1" smtClean="0">
                <a:solidFill>
                  <a:srgbClr val="0000FF"/>
                </a:solidFill>
              </a:rPr>
              <a:t>Các</a:t>
            </a:r>
            <a:r>
              <a:rPr lang="en-US" sz="2800" dirty="0" smtClean="0">
                <a:solidFill>
                  <a:srgbClr val="0000FF"/>
                </a:solidFill>
              </a:rPr>
              <a:t> </a:t>
            </a:r>
            <a:r>
              <a:rPr lang="en-US" sz="2800" dirty="0" err="1" smtClean="0">
                <a:solidFill>
                  <a:srgbClr val="0000FF"/>
                </a:solidFill>
              </a:rPr>
              <a:t>lực</a:t>
            </a:r>
            <a:r>
              <a:rPr lang="en-US" sz="2800" dirty="0" smtClean="0">
                <a:solidFill>
                  <a:srgbClr val="0000FF"/>
                </a:solidFill>
              </a:rPr>
              <a:t> </a:t>
            </a:r>
            <a:r>
              <a:rPr lang="en-US" sz="2800" dirty="0" err="1" smtClean="0">
                <a:solidFill>
                  <a:srgbClr val="0000FF"/>
                </a:solidFill>
              </a:rPr>
              <a:t>chống</a:t>
            </a:r>
            <a:r>
              <a:rPr lang="en-US" sz="2800" dirty="0" smtClean="0">
                <a:solidFill>
                  <a:srgbClr val="0000FF"/>
                </a:solidFill>
              </a:rPr>
              <a:t> </a:t>
            </a:r>
            <a:r>
              <a:rPr lang="en-US" sz="2800" dirty="0" err="1" smtClean="0">
                <a:solidFill>
                  <a:srgbClr val="0000FF"/>
                </a:solidFill>
              </a:rPr>
              <a:t>lại</a:t>
            </a:r>
            <a:r>
              <a:rPr lang="en-US" sz="2800" dirty="0" smtClean="0">
                <a:solidFill>
                  <a:srgbClr val="0000FF"/>
                </a:solidFill>
              </a:rPr>
              <a:t> </a:t>
            </a:r>
            <a:r>
              <a:rPr lang="en-US" sz="2800" dirty="0" err="1" smtClean="0">
                <a:solidFill>
                  <a:srgbClr val="0000FF"/>
                </a:solidFill>
              </a:rPr>
              <a:t>quá</a:t>
            </a:r>
            <a:r>
              <a:rPr lang="en-US" sz="2800" dirty="0" smtClean="0">
                <a:solidFill>
                  <a:srgbClr val="0000FF"/>
                </a:solidFill>
              </a:rPr>
              <a:t> </a:t>
            </a:r>
            <a:r>
              <a:rPr lang="en-US" sz="2800" dirty="0" err="1" smtClean="0">
                <a:solidFill>
                  <a:srgbClr val="0000FF"/>
                </a:solidFill>
              </a:rPr>
              <a:t>trình</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là</a:t>
            </a:r>
            <a:r>
              <a:rPr lang="en-US" sz="2800" dirty="0" smtClean="0">
                <a:solidFill>
                  <a:srgbClr val="0000FF"/>
                </a:solidFill>
              </a:rPr>
              <a:t> </a:t>
            </a:r>
            <a:r>
              <a:rPr lang="en-US" sz="2800" dirty="0" err="1" smtClean="0">
                <a:solidFill>
                  <a:srgbClr val="0000FF"/>
                </a:solidFill>
              </a:rPr>
              <a:t>lực</a:t>
            </a:r>
            <a:r>
              <a:rPr lang="en-US" sz="2800" dirty="0" smtClean="0">
                <a:solidFill>
                  <a:srgbClr val="0000FF"/>
                </a:solidFill>
              </a:rPr>
              <a:t> </a:t>
            </a:r>
            <a:r>
              <a:rPr lang="en-US" sz="2800" dirty="0" err="1" smtClean="0">
                <a:solidFill>
                  <a:srgbClr val="0000FF"/>
                </a:solidFill>
              </a:rPr>
              <a:t>tĩnh</a:t>
            </a:r>
            <a:r>
              <a:rPr lang="en-US" sz="2800" dirty="0" smtClean="0">
                <a:solidFill>
                  <a:srgbClr val="0000FF"/>
                </a:solidFill>
              </a:rPr>
              <a:t> </a:t>
            </a:r>
            <a:r>
              <a:rPr lang="en-US" sz="2800" dirty="0" err="1" smtClean="0">
                <a:solidFill>
                  <a:srgbClr val="0000FF"/>
                </a:solidFill>
              </a:rPr>
              <a:t>điện</a:t>
            </a:r>
            <a:r>
              <a:rPr lang="en-US" sz="2800" dirty="0" smtClean="0">
                <a:solidFill>
                  <a:srgbClr val="0000FF"/>
                </a:solidFill>
              </a:rPr>
              <a:t>, </a:t>
            </a:r>
            <a:r>
              <a:rPr lang="en-US" sz="2800" dirty="0" err="1" smtClean="0">
                <a:solidFill>
                  <a:srgbClr val="0000FF"/>
                </a:solidFill>
              </a:rPr>
              <a:t>luôn</a:t>
            </a:r>
            <a:r>
              <a:rPr lang="en-US" sz="2800" dirty="0" smtClean="0">
                <a:solidFill>
                  <a:srgbClr val="0000FF"/>
                </a:solidFill>
              </a:rPr>
              <a:t> </a:t>
            </a:r>
            <a:r>
              <a:rPr lang="en-US" sz="2800" dirty="0" err="1" smtClean="0">
                <a:solidFill>
                  <a:srgbClr val="0000FF"/>
                </a:solidFill>
              </a:rPr>
              <a:t>hiện</a:t>
            </a:r>
            <a:r>
              <a:rPr lang="en-US" sz="2800" dirty="0" smtClean="0">
                <a:solidFill>
                  <a:srgbClr val="0000FF"/>
                </a:solidFill>
              </a:rPr>
              <a:t> </a:t>
            </a:r>
            <a:r>
              <a:rPr lang="en-US" sz="2800" dirty="0" err="1" smtClean="0">
                <a:solidFill>
                  <a:srgbClr val="0000FF"/>
                </a:solidFill>
              </a:rPr>
              <a:t>diện</a:t>
            </a:r>
            <a:r>
              <a:rPr lang="en-US" sz="2800" dirty="0" smtClean="0">
                <a:solidFill>
                  <a:srgbClr val="0000FF"/>
                </a:solidFill>
              </a:rPr>
              <a:t> </a:t>
            </a:r>
            <a:r>
              <a:rPr lang="en-US" sz="2800" dirty="0" err="1" smtClean="0">
                <a:solidFill>
                  <a:srgbClr val="0000FF"/>
                </a:solidFill>
              </a:rPr>
              <a:t>trong</a:t>
            </a:r>
            <a:r>
              <a:rPr lang="en-US" sz="2800" dirty="0" smtClean="0">
                <a:solidFill>
                  <a:srgbClr val="0000FF"/>
                </a:solidFill>
              </a:rPr>
              <a:t> </a:t>
            </a:r>
            <a:r>
              <a:rPr lang="en-US" sz="2800" dirty="0" err="1" smtClean="0">
                <a:solidFill>
                  <a:srgbClr val="0000FF"/>
                </a:solidFill>
              </a:rPr>
              <a:t>quá</a:t>
            </a:r>
            <a:r>
              <a:rPr lang="en-US" sz="2800" dirty="0" smtClean="0">
                <a:solidFill>
                  <a:srgbClr val="0000FF"/>
                </a:solidFill>
              </a:rPr>
              <a:t> </a:t>
            </a:r>
            <a:r>
              <a:rPr lang="en-US" sz="2800" dirty="0" err="1" smtClean="0">
                <a:solidFill>
                  <a:srgbClr val="0000FF"/>
                </a:solidFill>
              </a:rPr>
              <a:t>trình</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err="1" smtClean="0">
                <a:solidFill>
                  <a:srgbClr val="0000FF"/>
                </a:solidFill>
              </a:rPr>
              <a:t>bột</a:t>
            </a:r>
            <a:r>
              <a:rPr lang="en-US" sz="2800" dirty="0" smtClean="0">
                <a:solidFill>
                  <a:srgbClr val="0000FF"/>
                </a:solidFill>
              </a:rPr>
              <a:t> </a:t>
            </a:r>
            <a:r>
              <a:rPr lang="en-US" sz="2800" dirty="0" err="1" smtClean="0">
                <a:solidFill>
                  <a:srgbClr val="0000FF"/>
                </a:solidFill>
              </a:rPr>
              <a:t>khô</a:t>
            </a:r>
            <a:r>
              <a:rPr lang="en-US" sz="2800" dirty="0" smtClean="0">
                <a:solidFill>
                  <a:srgbClr val="0000FF"/>
                </a:solidFill>
              </a:rPr>
              <a:t> </a:t>
            </a:r>
            <a:r>
              <a:rPr lang="en-US" sz="2800" dirty="0" err="1" smtClean="0">
                <a:solidFill>
                  <a:srgbClr val="0000FF"/>
                </a:solidFill>
              </a:rPr>
              <a:t>và</a:t>
            </a:r>
            <a:r>
              <a:rPr lang="en-US" sz="2800" dirty="0" smtClean="0">
                <a:solidFill>
                  <a:srgbClr val="0000FF"/>
                </a:solidFill>
              </a:rPr>
              <a:t> </a:t>
            </a:r>
            <a:r>
              <a:rPr lang="en-US" sz="2800" dirty="0" err="1" smtClean="0">
                <a:solidFill>
                  <a:srgbClr val="0000FF"/>
                </a:solidFill>
              </a:rPr>
              <a:t>ảnh</a:t>
            </a:r>
            <a:r>
              <a:rPr lang="en-US" sz="2800" dirty="0" smtClean="0">
                <a:solidFill>
                  <a:srgbClr val="0000FF"/>
                </a:solidFill>
              </a:rPr>
              <a:t> </a:t>
            </a:r>
            <a:r>
              <a:rPr lang="en-US" sz="2800" dirty="0" err="1" smtClean="0">
                <a:solidFill>
                  <a:srgbClr val="0000FF"/>
                </a:solidFill>
              </a:rPr>
              <a:t>hưởng</a:t>
            </a:r>
            <a:r>
              <a:rPr lang="en-US" sz="2800" dirty="0" smtClean="0">
                <a:solidFill>
                  <a:srgbClr val="0000FF"/>
                </a:solidFill>
              </a:rPr>
              <a:t> </a:t>
            </a:r>
            <a:r>
              <a:rPr lang="en-US" sz="2800" dirty="0" err="1" smtClean="0">
                <a:solidFill>
                  <a:srgbClr val="0000FF"/>
                </a:solidFill>
              </a:rPr>
              <a:t>đáng</a:t>
            </a:r>
            <a:r>
              <a:rPr lang="en-US" sz="2800" dirty="0" smtClean="0">
                <a:solidFill>
                  <a:srgbClr val="0000FF"/>
                </a:solidFill>
              </a:rPr>
              <a:t> </a:t>
            </a:r>
            <a:r>
              <a:rPr lang="en-US" sz="2800" dirty="0" err="1" smtClean="0">
                <a:solidFill>
                  <a:srgbClr val="0000FF"/>
                </a:solidFill>
              </a:rPr>
              <a:t>kể</a:t>
            </a:r>
            <a:r>
              <a:rPr lang="en-US" sz="2800" dirty="0" smtClean="0">
                <a:solidFill>
                  <a:srgbClr val="0000FF"/>
                </a:solidFill>
              </a:rPr>
              <a:t>. </a:t>
            </a:r>
            <a:endParaRPr lang="en-US" sz="2800" dirty="0">
              <a:solidFill>
                <a:srgbClr val="0000FF"/>
              </a:solidFill>
            </a:endParaRPr>
          </a:p>
        </p:txBody>
      </p:sp>
      <p:sp>
        <p:nvSpPr>
          <p:cNvPr id="7" name="Slide Number Placeholder 2"/>
          <p:cNvSpPr>
            <a:spLocks noGrp="1"/>
          </p:cNvSpPr>
          <p:nvPr>
            <p:ph type="sldNum" sz="quarter" idx="12"/>
          </p:nvPr>
        </p:nvSpPr>
        <p:spPr>
          <a:xfrm>
            <a:off x="7010400" y="6477000"/>
            <a:ext cx="2133600" cy="365125"/>
          </a:xfrm>
        </p:spPr>
        <p:txBody>
          <a:bodyPr/>
          <a:lstStyle/>
          <a:p>
            <a:r>
              <a:rPr lang="en-US" sz="1600" dirty="0" smtClean="0">
                <a:latin typeface="Arial" pitchFamily="34" charset="0"/>
                <a:cs typeface="Arial" pitchFamily="34" charset="0"/>
              </a:rPr>
              <a:t>6</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925514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16.1. </a:t>
            </a:r>
            <a:r>
              <a:rPr lang="en-US" sz="3600" b="1" dirty="0" err="1" smtClean="0">
                <a:solidFill>
                  <a:srgbClr val="FF0066"/>
                </a:solidFill>
              </a:rPr>
              <a:t>Quá</a:t>
            </a:r>
            <a:r>
              <a:rPr lang="en-US" sz="3600" b="1" dirty="0" smtClean="0">
                <a:solidFill>
                  <a:srgbClr val="FF0066"/>
                </a:solidFill>
              </a:rPr>
              <a:t> </a:t>
            </a:r>
            <a:r>
              <a:rPr lang="en-US" sz="3600" b="1" dirty="0" err="1" smtClean="0">
                <a:solidFill>
                  <a:srgbClr val="FF0066"/>
                </a:solidFill>
              </a:rPr>
              <a:t>trình</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0" y="533936"/>
            <a:ext cx="9144000" cy="584775"/>
          </a:xfrm>
          <a:prstGeom prst="rect">
            <a:avLst/>
          </a:prstGeom>
          <a:noFill/>
        </p:spPr>
        <p:txBody>
          <a:bodyPr wrap="square" rtlCol="0">
            <a:spAutoFit/>
          </a:bodyPr>
          <a:lstStyle/>
          <a:p>
            <a:pPr algn="just"/>
            <a:r>
              <a:rPr lang="en-US" sz="3200" b="1" dirty="0" smtClean="0">
                <a:solidFill>
                  <a:srgbClr val="009900"/>
                </a:solidFill>
              </a:rPr>
              <a:t>Phương </a:t>
            </a:r>
            <a:r>
              <a:rPr lang="en-US" sz="3200" b="1" dirty="0" err="1" smtClean="0">
                <a:solidFill>
                  <a:srgbClr val="009900"/>
                </a:solidFill>
              </a:rPr>
              <a:t>pháp</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và</a:t>
            </a:r>
            <a:r>
              <a:rPr lang="en-US" sz="3200" b="1" dirty="0" smtClean="0">
                <a:solidFill>
                  <a:srgbClr val="009900"/>
                </a:solidFill>
              </a:rPr>
              <a:t> </a:t>
            </a:r>
            <a:r>
              <a:rPr lang="en-US" sz="3200" b="1" dirty="0" err="1" smtClean="0">
                <a:solidFill>
                  <a:srgbClr val="009900"/>
                </a:solidFill>
              </a:rPr>
              <a:t>đánh</a:t>
            </a:r>
            <a:r>
              <a:rPr lang="en-US" sz="3200" b="1" dirty="0" smtClean="0">
                <a:solidFill>
                  <a:srgbClr val="009900"/>
                </a:solidFill>
              </a:rPr>
              <a:t> </a:t>
            </a:r>
            <a:r>
              <a:rPr lang="en-US" sz="3200" b="1" dirty="0" err="1" smtClean="0">
                <a:solidFill>
                  <a:srgbClr val="009900"/>
                </a:solidFill>
              </a:rPr>
              <a:t>giá</a:t>
            </a:r>
            <a:r>
              <a:rPr lang="en-US" sz="3200" b="1" dirty="0" smtClean="0">
                <a:solidFill>
                  <a:srgbClr val="009900"/>
                </a:solidFill>
              </a:rPr>
              <a:t> </a:t>
            </a:r>
            <a:r>
              <a:rPr lang="en-US" sz="3200" b="1" dirty="0" err="1" smtClean="0">
                <a:solidFill>
                  <a:srgbClr val="009900"/>
                </a:solidFill>
              </a:rPr>
              <a:t>mức</a:t>
            </a:r>
            <a:r>
              <a:rPr lang="en-US" sz="3200" b="1" dirty="0" smtClean="0">
                <a:solidFill>
                  <a:srgbClr val="009900"/>
                </a:solidFill>
              </a:rPr>
              <a:t> </a:t>
            </a:r>
            <a:r>
              <a:rPr lang="en-US" sz="3200" b="1" dirty="0" err="1" smtClean="0">
                <a:solidFill>
                  <a:srgbClr val="009900"/>
                </a:solidFill>
              </a:rPr>
              <a:t>độ</a:t>
            </a:r>
            <a:r>
              <a:rPr lang="en-US" sz="3200" b="1" dirty="0" smtClean="0">
                <a:solidFill>
                  <a:srgbClr val="009900"/>
                </a:solidFill>
              </a:rPr>
              <a:t> </a:t>
            </a:r>
            <a:r>
              <a:rPr lang="en-US" sz="3200" b="1" dirty="0" err="1" smtClean="0">
                <a:solidFill>
                  <a:srgbClr val="009900"/>
                </a:solidFill>
              </a:rPr>
              <a:t>trộn</a:t>
            </a:r>
            <a:endParaRPr lang="en-US" sz="2800" b="1" dirty="0" smtClean="0">
              <a:solidFill>
                <a:srgbClr val="0000FF"/>
              </a:solidFill>
            </a:endParaRPr>
          </a:p>
        </p:txBody>
      </p:sp>
      <mc:AlternateContent xmlns:mc="http://schemas.openxmlformats.org/markup-compatibility/2006" xmlns:a14="http://schemas.microsoft.com/office/drawing/2010/main">
        <mc:Choice Requires="a14">
          <p:sp>
            <p:nvSpPr>
              <p:cNvPr id="5" name="TextBox 4"/>
              <p:cNvSpPr txBox="1"/>
              <p:nvPr/>
            </p:nvSpPr>
            <p:spPr>
              <a:xfrm>
                <a:off x="4482" y="1044388"/>
                <a:ext cx="9144000" cy="3719031"/>
              </a:xfrm>
              <a:prstGeom prst="rect">
                <a:avLst/>
              </a:prstGeom>
              <a:noFill/>
            </p:spPr>
            <p:txBody>
              <a:bodyPr wrap="square" rtlCol="0">
                <a:spAutoFit/>
              </a:bodyPr>
              <a:lstStyle/>
              <a:p>
                <a:pPr algn="just"/>
                <a:r>
                  <a:rPr lang="en-US" sz="2800" b="1" dirty="0" smtClean="0">
                    <a:solidFill>
                      <a:srgbClr val="FF6600"/>
                    </a:solidFill>
                  </a:rPr>
                  <a:t>Độ </a:t>
                </a:r>
                <a:r>
                  <a:rPr lang="en-US" sz="2800" b="1" dirty="0" err="1" smtClean="0">
                    <a:solidFill>
                      <a:srgbClr val="FF6600"/>
                    </a:solidFill>
                  </a:rPr>
                  <a:t>sai</a:t>
                </a:r>
                <a:r>
                  <a:rPr lang="en-US" sz="2800" b="1" dirty="0" smtClean="0">
                    <a:solidFill>
                      <a:srgbClr val="FF6600"/>
                    </a:solidFill>
                  </a:rPr>
                  <a:t> </a:t>
                </a:r>
                <a:r>
                  <a:rPr lang="en-US" sz="2800" b="1" dirty="0" err="1" smtClean="0">
                    <a:solidFill>
                      <a:srgbClr val="FF6600"/>
                    </a:solidFill>
                  </a:rPr>
                  <a:t>lệch</a:t>
                </a:r>
                <a:r>
                  <a:rPr lang="en-US" sz="2800" b="1" dirty="0" smtClean="0">
                    <a:solidFill>
                      <a:srgbClr val="FF6600"/>
                    </a:solidFill>
                  </a:rPr>
                  <a:t> </a:t>
                </a:r>
                <a:r>
                  <a:rPr lang="en-US" sz="2800" b="1" dirty="0" err="1" smtClean="0">
                    <a:solidFill>
                      <a:srgbClr val="FF6600"/>
                    </a:solidFill>
                  </a:rPr>
                  <a:t>bình</a:t>
                </a:r>
                <a:r>
                  <a:rPr lang="en-US" sz="2800" b="1" dirty="0" smtClean="0">
                    <a:solidFill>
                      <a:srgbClr val="FF6600"/>
                    </a:solidFill>
                  </a:rPr>
                  <a:t> </a:t>
                </a:r>
                <a:r>
                  <a:rPr lang="en-US" sz="2800" b="1" dirty="0" err="1" smtClean="0">
                    <a:solidFill>
                      <a:srgbClr val="FF6600"/>
                    </a:solidFill>
                  </a:rPr>
                  <a:t>phương</a:t>
                </a:r>
                <a:r>
                  <a:rPr lang="en-US" sz="2800" b="1" dirty="0" smtClean="0">
                    <a:solidFill>
                      <a:srgbClr val="FF6600"/>
                    </a:solidFill>
                  </a:rPr>
                  <a:t> </a:t>
                </a:r>
                <a:r>
                  <a:rPr lang="en-US" sz="2800" b="1" dirty="0" err="1" smtClean="0">
                    <a:solidFill>
                      <a:srgbClr val="FF6600"/>
                    </a:solidFill>
                  </a:rPr>
                  <a:t>trung</a:t>
                </a:r>
                <a:r>
                  <a:rPr lang="en-US" sz="2800" b="1" dirty="0" smtClean="0">
                    <a:solidFill>
                      <a:srgbClr val="FF6600"/>
                    </a:solidFill>
                  </a:rPr>
                  <a:t> </a:t>
                </a:r>
                <a:r>
                  <a:rPr lang="en-US" sz="2800" b="1" dirty="0" err="1" smtClean="0">
                    <a:solidFill>
                      <a:srgbClr val="FF6600"/>
                    </a:solidFill>
                  </a:rPr>
                  <a:t>bình</a:t>
                </a:r>
                <a:r>
                  <a:rPr lang="en-US" sz="2800" b="1" dirty="0" smtClean="0">
                    <a:solidFill>
                      <a:srgbClr val="FF6600"/>
                    </a:solidFill>
                  </a:rPr>
                  <a:t>, s: </a:t>
                </a:r>
                <a:r>
                  <a:rPr lang="en-US" sz="2400" dirty="0" err="1" smtClean="0">
                    <a:solidFill>
                      <a:srgbClr val="0000FF"/>
                    </a:solidFill>
                  </a:rPr>
                  <a:t>để</a:t>
                </a:r>
                <a:r>
                  <a:rPr lang="en-US" sz="2400" dirty="0" smtClean="0">
                    <a:solidFill>
                      <a:srgbClr val="0000FF"/>
                    </a:solidFill>
                  </a:rPr>
                  <a:t> </a:t>
                </a:r>
                <a:r>
                  <a:rPr lang="en-US" sz="2400" dirty="0" err="1" smtClean="0">
                    <a:solidFill>
                      <a:srgbClr val="0000FF"/>
                    </a:solidFill>
                  </a:rPr>
                  <a:t>đánh</a:t>
                </a:r>
                <a:r>
                  <a:rPr lang="en-US" sz="2400" dirty="0" smtClean="0">
                    <a:solidFill>
                      <a:srgbClr val="0000FF"/>
                    </a:solidFill>
                  </a:rPr>
                  <a:t> </a:t>
                </a:r>
                <a:r>
                  <a:rPr lang="en-US" sz="2400" dirty="0" err="1" smtClean="0">
                    <a:solidFill>
                      <a:srgbClr val="0000FF"/>
                    </a:solidFill>
                  </a:rPr>
                  <a:t>giá</a:t>
                </a:r>
                <a:r>
                  <a:rPr lang="en-US" sz="2400" dirty="0" smtClean="0">
                    <a:solidFill>
                      <a:srgbClr val="0000FF"/>
                    </a:solidFill>
                  </a:rPr>
                  <a:t> </a:t>
                </a:r>
                <a:r>
                  <a:rPr lang="en-US" sz="2400" dirty="0" err="1" smtClean="0">
                    <a:solidFill>
                      <a:srgbClr val="0000FF"/>
                    </a:solidFill>
                  </a:rPr>
                  <a:t>mức</a:t>
                </a:r>
                <a:r>
                  <a:rPr lang="en-US" sz="2400" dirty="0" smtClean="0">
                    <a:solidFill>
                      <a:srgbClr val="0000FF"/>
                    </a:solidFill>
                  </a:rPr>
                  <a:t> </a:t>
                </a:r>
                <a:r>
                  <a:rPr lang="en-US" sz="2400" dirty="0" err="1" smtClean="0">
                    <a:solidFill>
                      <a:srgbClr val="0000FF"/>
                    </a:solidFill>
                  </a:rPr>
                  <a:t>độ</a:t>
                </a:r>
                <a:r>
                  <a:rPr lang="en-US" sz="2400" dirty="0" smtClean="0">
                    <a:solidFill>
                      <a:srgbClr val="0000FF"/>
                    </a:solidFill>
                  </a:rPr>
                  <a:t> </a:t>
                </a:r>
                <a:r>
                  <a:rPr lang="en-US" sz="2400" dirty="0" err="1" smtClean="0">
                    <a:solidFill>
                      <a:srgbClr val="0000FF"/>
                    </a:solidFill>
                  </a:rPr>
                  <a:t>đồng</a:t>
                </a:r>
                <a:r>
                  <a:rPr lang="en-US" sz="2400" dirty="0" smtClean="0">
                    <a:solidFill>
                      <a:srgbClr val="0000FF"/>
                    </a:solidFill>
                  </a:rPr>
                  <a:t> </a:t>
                </a:r>
                <a:r>
                  <a:rPr lang="en-US" sz="2400" dirty="0" err="1" smtClean="0">
                    <a:solidFill>
                      <a:srgbClr val="0000FF"/>
                    </a:solidFill>
                  </a:rPr>
                  <a:t>đều</a:t>
                </a:r>
                <a:r>
                  <a:rPr lang="en-US" sz="2400" dirty="0" smtClean="0">
                    <a:solidFill>
                      <a:srgbClr val="0000FF"/>
                    </a:solidFill>
                  </a:rPr>
                  <a:t> </a:t>
                </a:r>
                <a:r>
                  <a:rPr lang="en-US" sz="2400" dirty="0" err="1" smtClean="0">
                    <a:solidFill>
                      <a:srgbClr val="0000FF"/>
                    </a:solidFill>
                  </a:rPr>
                  <a:t>của</a:t>
                </a:r>
                <a:r>
                  <a:rPr lang="en-US" sz="2400" dirty="0" smtClean="0">
                    <a:solidFill>
                      <a:srgbClr val="0000FF"/>
                    </a:solidFill>
                  </a:rPr>
                  <a:t> </a:t>
                </a:r>
                <a:r>
                  <a:rPr lang="en-US" sz="2400" dirty="0" err="1" smtClean="0">
                    <a:solidFill>
                      <a:srgbClr val="0000FF"/>
                    </a:solidFill>
                  </a:rPr>
                  <a:t>hỗn</a:t>
                </a:r>
                <a:r>
                  <a:rPr lang="en-US" sz="2400" dirty="0" smtClean="0">
                    <a:solidFill>
                      <a:srgbClr val="0000FF"/>
                    </a:solidFill>
                  </a:rPr>
                  <a:t> </a:t>
                </a:r>
                <a:r>
                  <a:rPr lang="en-US" sz="2400" dirty="0" err="1" smtClean="0">
                    <a:solidFill>
                      <a:srgbClr val="0000FF"/>
                    </a:solidFill>
                  </a:rPr>
                  <a:t>hợp</a:t>
                </a:r>
                <a:r>
                  <a:rPr lang="en-US" sz="2400" dirty="0" smtClean="0">
                    <a:solidFill>
                      <a:srgbClr val="0000FF"/>
                    </a:solidFill>
                  </a:rPr>
                  <a:t> </a:t>
                </a:r>
                <a:r>
                  <a:rPr lang="en-US" sz="2400" dirty="0" err="1" smtClean="0">
                    <a:solidFill>
                      <a:srgbClr val="0000FF"/>
                    </a:solidFill>
                  </a:rPr>
                  <a:t>thực</a:t>
                </a:r>
                <a:r>
                  <a:rPr lang="en-US" sz="2400" dirty="0" smtClean="0">
                    <a:solidFill>
                      <a:srgbClr val="0000FF"/>
                    </a:solidFill>
                  </a:rPr>
                  <a:t>, </a:t>
                </a:r>
                <a:r>
                  <a:rPr lang="en-US" sz="2400" b="1" dirty="0" smtClean="0">
                    <a:solidFill>
                      <a:srgbClr val="FF0066"/>
                    </a:solidFill>
                  </a:rPr>
                  <a:t>s </a:t>
                </a:r>
                <a:r>
                  <a:rPr lang="en-US" sz="2400" b="1" dirty="0" err="1" smtClean="0">
                    <a:solidFill>
                      <a:srgbClr val="FF0066"/>
                    </a:solidFill>
                  </a:rPr>
                  <a:t>càng</a:t>
                </a:r>
                <a:r>
                  <a:rPr lang="en-US" sz="2400" b="1" dirty="0" smtClean="0">
                    <a:solidFill>
                      <a:srgbClr val="FF0066"/>
                    </a:solidFill>
                  </a:rPr>
                  <a:t> </a:t>
                </a:r>
                <a:r>
                  <a:rPr lang="en-US" sz="2400" b="1" dirty="0" err="1" smtClean="0">
                    <a:solidFill>
                      <a:srgbClr val="FF0066"/>
                    </a:solidFill>
                  </a:rPr>
                  <a:t>nhỏ</a:t>
                </a:r>
                <a:r>
                  <a:rPr lang="en-US" sz="2400" b="1" dirty="0" smtClean="0">
                    <a:solidFill>
                      <a:srgbClr val="FF0066"/>
                    </a:solidFill>
                  </a:rPr>
                  <a:t> </a:t>
                </a:r>
                <a:r>
                  <a:rPr lang="en-US" sz="2400" dirty="0" err="1" smtClean="0">
                    <a:solidFill>
                      <a:srgbClr val="0000FF"/>
                    </a:solidFill>
                  </a:rPr>
                  <a:t>thì</a:t>
                </a:r>
                <a:r>
                  <a:rPr lang="en-US" sz="2400" dirty="0" smtClean="0">
                    <a:solidFill>
                      <a:srgbClr val="0000FF"/>
                    </a:solidFill>
                  </a:rPr>
                  <a:t> </a:t>
                </a:r>
                <a:r>
                  <a:rPr lang="en-US" sz="2400" dirty="0" err="1" smtClean="0">
                    <a:solidFill>
                      <a:srgbClr val="0000FF"/>
                    </a:solidFill>
                  </a:rPr>
                  <a:t>mức</a:t>
                </a:r>
                <a:r>
                  <a:rPr lang="en-US" sz="2400" dirty="0" smtClean="0">
                    <a:solidFill>
                      <a:srgbClr val="0000FF"/>
                    </a:solidFill>
                  </a:rPr>
                  <a:t> </a:t>
                </a:r>
                <a:r>
                  <a:rPr lang="en-US" sz="2400" dirty="0" err="1" smtClean="0">
                    <a:solidFill>
                      <a:srgbClr val="0000FF"/>
                    </a:solidFill>
                  </a:rPr>
                  <a:t>độ</a:t>
                </a:r>
                <a:r>
                  <a:rPr lang="en-US" sz="2400" dirty="0" smtClean="0">
                    <a:solidFill>
                      <a:srgbClr val="0000FF"/>
                    </a:solidFill>
                  </a:rPr>
                  <a:t> </a:t>
                </a:r>
                <a:r>
                  <a:rPr lang="en-US" sz="2400" dirty="0" err="1" smtClean="0">
                    <a:solidFill>
                      <a:srgbClr val="0000FF"/>
                    </a:solidFill>
                  </a:rPr>
                  <a:t>đồng</a:t>
                </a:r>
                <a:r>
                  <a:rPr lang="en-US" sz="2400" dirty="0" smtClean="0">
                    <a:solidFill>
                      <a:srgbClr val="0000FF"/>
                    </a:solidFill>
                  </a:rPr>
                  <a:t> </a:t>
                </a:r>
                <a:r>
                  <a:rPr lang="en-US" sz="2400" dirty="0" err="1" smtClean="0">
                    <a:solidFill>
                      <a:srgbClr val="0000FF"/>
                    </a:solidFill>
                  </a:rPr>
                  <a:t>đều</a:t>
                </a:r>
                <a:r>
                  <a:rPr lang="en-US" sz="2400" dirty="0" smtClean="0">
                    <a:solidFill>
                      <a:srgbClr val="0000FF"/>
                    </a:solidFill>
                  </a:rPr>
                  <a:t> </a:t>
                </a:r>
                <a:r>
                  <a:rPr lang="en-US" sz="2400" dirty="0" err="1" smtClean="0">
                    <a:solidFill>
                      <a:srgbClr val="0000FF"/>
                    </a:solidFill>
                  </a:rPr>
                  <a:t>càng</a:t>
                </a:r>
                <a:r>
                  <a:rPr lang="en-US" sz="2400" dirty="0" smtClean="0">
                    <a:solidFill>
                      <a:srgbClr val="0000FF"/>
                    </a:solidFill>
                  </a:rPr>
                  <a:t> </a:t>
                </a:r>
                <a:r>
                  <a:rPr lang="en-US" sz="2400" dirty="0" err="1" smtClean="0">
                    <a:solidFill>
                      <a:srgbClr val="0000FF"/>
                    </a:solidFill>
                  </a:rPr>
                  <a:t>cao</a:t>
                </a:r>
                <a:r>
                  <a:rPr lang="en-US" sz="2400" dirty="0">
                    <a:solidFill>
                      <a:srgbClr val="0000FF"/>
                    </a:solidFill>
                  </a:rPr>
                  <a:t> </a:t>
                </a:r>
                <a:r>
                  <a:rPr lang="en-US" sz="2400" dirty="0" err="1" smtClean="0">
                    <a:solidFill>
                      <a:srgbClr val="0000FF"/>
                    </a:solidFill>
                  </a:rPr>
                  <a:t>và</a:t>
                </a:r>
                <a:r>
                  <a:rPr lang="en-US" sz="2400" dirty="0" smtClean="0">
                    <a:solidFill>
                      <a:srgbClr val="0000FF"/>
                    </a:solidFill>
                  </a:rPr>
                  <a:t> </a:t>
                </a:r>
                <a:r>
                  <a:rPr lang="en-US" sz="2400" dirty="0" err="1" smtClean="0">
                    <a:solidFill>
                      <a:srgbClr val="0000FF"/>
                    </a:solidFill>
                  </a:rPr>
                  <a:t>càng</a:t>
                </a:r>
                <a:r>
                  <a:rPr lang="en-US" sz="2400" dirty="0" smtClean="0">
                    <a:solidFill>
                      <a:srgbClr val="0000FF"/>
                    </a:solidFill>
                  </a:rPr>
                  <a:t> </a:t>
                </a:r>
                <a:r>
                  <a:rPr lang="en-US" sz="2400" dirty="0" err="1" smtClean="0">
                    <a:solidFill>
                      <a:srgbClr val="0000FF"/>
                    </a:solidFill>
                  </a:rPr>
                  <a:t>gần</a:t>
                </a:r>
                <a:r>
                  <a:rPr lang="en-US" sz="2400" dirty="0" smtClean="0">
                    <a:solidFill>
                      <a:srgbClr val="0000FF"/>
                    </a:solidFill>
                  </a:rPr>
                  <a:t> </a:t>
                </a:r>
                <a:r>
                  <a:rPr lang="en-US" sz="2400" dirty="0" err="1" smtClean="0">
                    <a:solidFill>
                      <a:srgbClr val="0000FF"/>
                    </a:solidFill>
                  </a:rPr>
                  <a:t>với</a:t>
                </a:r>
                <a:r>
                  <a:rPr lang="en-US" sz="2400" dirty="0" smtClean="0">
                    <a:solidFill>
                      <a:srgbClr val="0000FF"/>
                    </a:solidFill>
                  </a:rPr>
                  <a:t> </a:t>
                </a:r>
                <a:r>
                  <a:rPr lang="en-US" sz="2400" dirty="0" err="1" smtClean="0">
                    <a:solidFill>
                      <a:srgbClr val="0000FF"/>
                    </a:solidFill>
                  </a:rPr>
                  <a:t>lý</a:t>
                </a:r>
                <a:r>
                  <a:rPr lang="en-US" sz="2400" dirty="0" smtClean="0">
                    <a:solidFill>
                      <a:srgbClr val="0000FF"/>
                    </a:solidFill>
                  </a:rPr>
                  <a:t> </a:t>
                </a:r>
                <a:r>
                  <a:rPr lang="en-US" sz="2400" dirty="0" err="1" smtClean="0">
                    <a:solidFill>
                      <a:srgbClr val="0000FF"/>
                    </a:solidFill>
                  </a:rPr>
                  <a:t>tưởng</a:t>
                </a:r>
                <a:r>
                  <a:rPr lang="en-US" sz="2400" dirty="0" smtClean="0">
                    <a:solidFill>
                      <a:srgbClr val="0000FF"/>
                    </a:solidFill>
                  </a:rPr>
                  <a:t>.</a:t>
                </a:r>
                <a:endParaRPr lang="en-US" sz="2400" b="1" dirty="0" smtClean="0">
                  <a:solidFill>
                    <a:srgbClr val="0000FF"/>
                  </a:solidFill>
                </a:endParaRPr>
              </a:p>
              <a:p>
                <a14:m>
                  <m:oMath xmlns:m="http://schemas.openxmlformats.org/officeDocument/2006/math">
                    <m:r>
                      <a:rPr lang="en-US" sz="3200" b="0" i="1" smtClean="0">
                        <a:solidFill>
                          <a:srgbClr val="FF0000"/>
                        </a:solidFill>
                        <a:latin typeface="Cambria Math" panose="02040503050406030204" pitchFamily="18" charset="0"/>
                      </a:rPr>
                      <m:t>𝑠</m:t>
                    </m:r>
                    <m:r>
                      <a:rPr lang="en-US" sz="3200" b="0" i="1" baseline="-25000" smtClean="0">
                        <a:solidFill>
                          <a:srgbClr val="FF0000"/>
                        </a:solidFill>
                        <a:latin typeface="Cambria Math" panose="02040503050406030204" pitchFamily="18" charset="0"/>
                      </a:rPr>
                      <m:t>𝐴</m:t>
                    </m:r>
                    <m:r>
                      <a:rPr lang="en-US" sz="3200" b="0" i="1" smtClean="0">
                        <a:solidFill>
                          <a:srgbClr val="FF0000"/>
                        </a:solidFill>
                        <a:latin typeface="Cambria Math" panose="02040503050406030204" pitchFamily="18" charset="0"/>
                      </a:rPr>
                      <m:t>=</m:t>
                    </m:r>
                    <m:rad>
                      <m:radPr>
                        <m:degHide m:val="on"/>
                        <m:ctrlPr>
                          <a:rPr lang="en-US" sz="3200" i="1" smtClean="0">
                            <a:solidFill>
                              <a:srgbClr val="FF0000"/>
                            </a:solidFill>
                            <a:latin typeface="Cambria Math" panose="02040503050406030204" pitchFamily="18" charset="0"/>
                          </a:rPr>
                        </m:ctrlPr>
                      </m:radPr>
                      <m:deg/>
                      <m:e>
                        <m:f>
                          <m:fPr>
                            <m:ctrlPr>
                              <a:rPr lang="en-US" sz="3200" i="1" smtClean="0">
                                <a:solidFill>
                                  <a:srgbClr val="FF0000"/>
                                </a:solidFill>
                                <a:latin typeface="Cambria Math" panose="02040503050406030204" pitchFamily="18" charset="0"/>
                              </a:rPr>
                            </m:ctrlPr>
                          </m:fPr>
                          <m:num>
                            <m:nary>
                              <m:naryPr>
                                <m:chr m:val="∑"/>
                                <m:ctrlPr>
                                  <a:rPr lang="en-US" sz="3200" i="1">
                                    <a:solidFill>
                                      <a:srgbClr val="FF0000"/>
                                    </a:solidFill>
                                    <a:latin typeface="Cambria Math" panose="02040503050406030204" pitchFamily="18" charset="0"/>
                                  </a:rPr>
                                </m:ctrlPr>
                              </m:naryPr>
                              <m:sub>
                                <m:r>
                                  <m:rPr>
                                    <m:brk m:alnAt="23"/>
                                  </m:rPr>
                                  <a:rPr lang="en-US" sz="3200" b="0" i="1">
                                    <a:solidFill>
                                      <a:srgbClr val="FF0000"/>
                                    </a:solidFill>
                                    <a:latin typeface="Cambria Math" panose="02040503050406030204" pitchFamily="18" charset="0"/>
                                  </a:rPr>
                                  <m:t>𝑖</m:t>
                                </m:r>
                                <m:r>
                                  <a:rPr lang="en-US" sz="3200" b="0" i="1">
                                    <a:solidFill>
                                      <a:srgbClr val="FF0000"/>
                                    </a:solidFill>
                                    <a:latin typeface="Cambria Math" panose="02040503050406030204" pitchFamily="18" charset="0"/>
                                  </a:rPr>
                                  <m:t>−1</m:t>
                                </m:r>
                              </m:sub>
                              <m:sup>
                                <m:r>
                                  <a:rPr lang="en-US" sz="3200" b="0" i="1">
                                    <a:solidFill>
                                      <a:srgbClr val="FF0000"/>
                                    </a:solidFill>
                                    <a:latin typeface="Cambria Math" panose="02040503050406030204" pitchFamily="18" charset="0"/>
                                  </a:rPr>
                                  <m:t>𝑁</m:t>
                                </m:r>
                              </m:sup>
                              <m:e>
                                <m:sSup>
                                  <m:sSupPr>
                                    <m:ctrlPr>
                                      <a:rPr lang="en-US" sz="3200" i="1">
                                        <a:solidFill>
                                          <a:srgbClr val="FF0000"/>
                                        </a:solidFill>
                                        <a:latin typeface="Cambria Math" panose="02040503050406030204" pitchFamily="18" charset="0"/>
                                      </a:rPr>
                                    </m:ctrlPr>
                                  </m:sSupPr>
                                  <m:e>
                                    <m:d>
                                      <m:dPr>
                                        <m:ctrlPr>
                                          <a:rPr lang="en-US" sz="3200" i="1">
                                            <a:solidFill>
                                              <a:srgbClr val="FF0000"/>
                                            </a:solidFill>
                                            <a:latin typeface="Cambria Math" panose="02040503050406030204" pitchFamily="18" charset="0"/>
                                          </a:rPr>
                                        </m:ctrlPr>
                                      </m:dPr>
                                      <m:e>
                                        <m:r>
                                          <a:rPr lang="en-US" sz="3200" b="0" i="1">
                                            <a:solidFill>
                                              <a:srgbClr val="FF0000"/>
                                            </a:solidFill>
                                            <a:latin typeface="Cambria Math" panose="02040503050406030204" pitchFamily="18" charset="0"/>
                                          </a:rPr>
                                          <m:t>𝐶</m:t>
                                        </m:r>
                                        <m:r>
                                          <a:rPr lang="en-US" sz="3200" b="0" i="1" baseline="-25000">
                                            <a:solidFill>
                                              <a:srgbClr val="FF0000"/>
                                            </a:solidFill>
                                            <a:latin typeface="Cambria Math" panose="02040503050406030204" pitchFamily="18" charset="0"/>
                                          </a:rPr>
                                          <m:t>𝐴</m:t>
                                        </m:r>
                                        <m:r>
                                          <a:rPr lang="en-US" sz="3200" b="0" i="1">
                                            <a:solidFill>
                                              <a:srgbClr val="FF0000"/>
                                            </a:solidFill>
                                            <a:latin typeface="Cambria Math" panose="02040503050406030204" pitchFamily="18" charset="0"/>
                                          </a:rPr>
                                          <m:t>−</m:t>
                                        </m:r>
                                        <m:sSub>
                                          <m:sSubPr>
                                            <m:ctrlPr>
                                              <a:rPr lang="en-US" sz="3200" b="0" i="1" smtClean="0">
                                                <a:solidFill>
                                                  <a:srgbClr val="FF0000"/>
                                                </a:solidFill>
                                                <a:latin typeface="Cambria Math" panose="02040503050406030204" pitchFamily="18" charset="0"/>
                                              </a:rPr>
                                            </m:ctrlPr>
                                          </m:sSubPr>
                                          <m:e>
                                            <m:r>
                                              <a:rPr lang="en-US" sz="3200" b="0" i="1" smtClean="0">
                                                <a:solidFill>
                                                  <a:srgbClr val="FF0000"/>
                                                </a:solidFill>
                                                <a:latin typeface="Cambria Math" panose="02040503050406030204" pitchFamily="18" charset="0"/>
                                              </a:rPr>
                                              <m:t>𝐶</m:t>
                                            </m:r>
                                          </m:e>
                                          <m:sub>
                                            <m:r>
                                              <a:rPr lang="en-US" sz="3200" b="0" i="1" smtClean="0">
                                                <a:solidFill>
                                                  <a:srgbClr val="FF0000"/>
                                                </a:solidFill>
                                                <a:latin typeface="Cambria Math" panose="02040503050406030204" pitchFamily="18" charset="0"/>
                                              </a:rPr>
                                              <m:t>𝑖𝐴</m:t>
                                            </m:r>
                                          </m:sub>
                                        </m:sSub>
                                      </m:e>
                                    </m:d>
                                  </m:e>
                                  <m:sup>
                                    <m:r>
                                      <a:rPr lang="en-US" sz="3200" b="0" i="1">
                                        <a:solidFill>
                                          <a:srgbClr val="FF0000"/>
                                        </a:solidFill>
                                        <a:latin typeface="Cambria Math" panose="02040503050406030204" pitchFamily="18" charset="0"/>
                                      </a:rPr>
                                      <m:t>2</m:t>
                                    </m:r>
                                  </m:sup>
                                </m:sSup>
                              </m:e>
                            </m:nary>
                          </m:num>
                          <m:den>
                            <m:r>
                              <a:rPr lang="en-US" sz="3200" b="0" i="1" smtClean="0">
                                <a:solidFill>
                                  <a:srgbClr val="FF0000"/>
                                </a:solidFill>
                                <a:latin typeface="Cambria Math" panose="02040503050406030204" pitchFamily="18" charset="0"/>
                              </a:rPr>
                              <m:t>𝑁</m:t>
                            </m:r>
                            <m:r>
                              <a:rPr lang="en-US" sz="3200" b="0" i="1" smtClean="0">
                                <a:solidFill>
                                  <a:srgbClr val="FF0000"/>
                                </a:solidFill>
                                <a:latin typeface="Cambria Math" panose="02040503050406030204" pitchFamily="18" charset="0"/>
                              </a:rPr>
                              <m:t>−1</m:t>
                            </m:r>
                          </m:den>
                        </m:f>
                      </m:e>
                    </m:rad>
                  </m:oMath>
                </a14:m>
                <a:r>
                  <a:rPr lang="en-US" sz="3200" b="1" dirty="0" smtClean="0">
                    <a:solidFill>
                      <a:srgbClr val="0000FF"/>
                    </a:solidFill>
                  </a:rPr>
                  <a:t> </a:t>
                </a:r>
              </a:p>
              <a:p>
                <a:pPr algn="ctr"/>
                <a14:m>
                  <m:oMathPara xmlns:m="http://schemas.openxmlformats.org/officeDocument/2006/math">
                    <m:oMathParaPr>
                      <m:jc m:val="left"/>
                    </m:oMathParaPr>
                    <m:oMath xmlns:m="http://schemas.openxmlformats.org/officeDocument/2006/math">
                      <m:r>
                        <a:rPr lang="en-US" sz="3200" b="0" i="1" smtClean="0">
                          <a:solidFill>
                            <a:srgbClr val="FF0000"/>
                          </a:solidFill>
                          <a:latin typeface="Cambria Math" panose="02040503050406030204" pitchFamily="18" charset="0"/>
                        </a:rPr>
                        <m:t>𝑠</m:t>
                      </m:r>
                      <m:r>
                        <a:rPr lang="en-US" sz="3200" b="0" i="1" baseline="-25000" smtClean="0">
                          <a:solidFill>
                            <a:srgbClr val="FF0000"/>
                          </a:solidFill>
                          <a:latin typeface="Cambria Math" panose="02040503050406030204" pitchFamily="18" charset="0"/>
                        </a:rPr>
                        <m:t>𝐵</m:t>
                      </m:r>
                      <m:r>
                        <a:rPr lang="en-US" sz="3200" b="0" i="1">
                          <a:solidFill>
                            <a:srgbClr val="FF0000"/>
                          </a:solidFill>
                          <a:latin typeface="Cambria Math" panose="02040503050406030204" pitchFamily="18" charset="0"/>
                        </a:rPr>
                        <m:t>=</m:t>
                      </m:r>
                      <m:rad>
                        <m:radPr>
                          <m:degHide m:val="on"/>
                          <m:ctrlPr>
                            <a:rPr lang="en-US" sz="3200" i="1">
                              <a:solidFill>
                                <a:srgbClr val="FF0000"/>
                              </a:solidFill>
                              <a:latin typeface="Cambria Math" panose="02040503050406030204" pitchFamily="18" charset="0"/>
                            </a:rPr>
                          </m:ctrlPr>
                        </m:radPr>
                        <m:deg/>
                        <m:e>
                          <m:f>
                            <m:fPr>
                              <m:ctrlPr>
                                <a:rPr lang="en-US" sz="3200" i="1">
                                  <a:solidFill>
                                    <a:srgbClr val="FF0000"/>
                                  </a:solidFill>
                                  <a:latin typeface="Cambria Math" panose="02040503050406030204" pitchFamily="18" charset="0"/>
                                </a:rPr>
                              </m:ctrlPr>
                            </m:fPr>
                            <m:num>
                              <m:nary>
                                <m:naryPr>
                                  <m:chr m:val="∑"/>
                                  <m:ctrlPr>
                                    <a:rPr lang="en-US" sz="3200" i="1">
                                      <a:solidFill>
                                        <a:srgbClr val="FF0000"/>
                                      </a:solidFill>
                                      <a:latin typeface="Cambria Math" panose="02040503050406030204" pitchFamily="18" charset="0"/>
                                    </a:rPr>
                                  </m:ctrlPr>
                                </m:naryPr>
                                <m:sub>
                                  <m:r>
                                    <m:rPr>
                                      <m:brk m:alnAt="23"/>
                                    </m:rPr>
                                    <a:rPr lang="en-US" sz="3200" b="0" i="1">
                                      <a:solidFill>
                                        <a:srgbClr val="FF0000"/>
                                      </a:solidFill>
                                      <a:latin typeface="Cambria Math" panose="02040503050406030204" pitchFamily="18" charset="0"/>
                                    </a:rPr>
                                    <m:t>𝑖</m:t>
                                  </m:r>
                                  <m:r>
                                    <a:rPr lang="en-US" sz="3200" b="0" i="1">
                                      <a:solidFill>
                                        <a:srgbClr val="FF0000"/>
                                      </a:solidFill>
                                      <a:latin typeface="Cambria Math" panose="02040503050406030204" pitchFamily="18" charset="0"/>
                                    </a:rPr>
                                    <m:t>−1</m:t>
                                  </m:r>
                                </m:sub>
                                <m:sup>
                                  <m:r>
                                    <a:rPr lang="en-US" sz="3200" b="0" i="1">
                                      <a:solidFill>
                                        <a:srgbClr val="FF0000"/>
                                      </a:solidFill>
                                      <a:latin typeface="Cambria Math" panose="02040503050406030204" pitchFamily="18" charset="0"/>
                                    </a:rPr>
                                    <m:t>𝑁</m:t>
                                  </m:r>
                                </m:sup>
                                <m:e>
                                  <m:sSup>
                                    <m:sSupPr>
                                      <m:ctrlPr>
                                        <a:rPr lang="en-US" sz="3200" i="1">
                                          <a:solidFill>
                                            <a:srgbClr val="FF0000"/>
                                          </a:solidFill>
                                          <a:latin typeface="Cambria Math" panose="02040503050406030204" pitchFamily="18" charset="0"/>
                                        </a:rPr>
                                      </m:ctrlPr>
                                    </m:sSupPr>
                                    <m:e>
                                      <m:d>
                                        <m:dPr>
                                          <m:ctrlPr>
                                            <a:rPr lang="en-US" sz="3200" i="1">
                                              <a:solidFill>
                                                <a:srgbClr val="FF0000"/>
                                              </a:solidFill>
                                              <a:latin typeface="Cambria Math" panose="02040503050406030204" pitchFamily="18" charset="0"/>
                                            </a:rPr>
                                          </m:ctrlPr>
                                        </m:dPr>
                                        <m:e>
                                          <m:r>
                                            <a:rPr lang="en-US" sz="3200" b="0" i="1">
                                              <a:solidFill>
                                                <a:srgbClr val="FF0000"/>
                                              </a:solidFill>
                                              <a:latin typeface="Cambria Math" panose="02040503050406030204" pitchFamily="18" charset="0"/>
                                            </a:rPr>
                                            <m:t>𝐶</m:t>
                                          </m:r>
                                          <m:r>
                                            <a:rPr lang="en-US" sz="3200" b="0" i="1" baseline="-25000" smtClean="0">
                                              <a:solidFill>
                                                <a:srgbClr val="FF0000"/>
                                              </a:solidFill>
                                              <a:latin typeface="Cambria Math" panose="02040503050406030204" pitchFamily="18" charset="0"/>
                                            </a:rPr>
                                            <m:t>𝐵</m:t>
                                          </m:r>
                                          <m:r>
                                            <a:rPr lang="en-US" sz="3200" b="0" i="1">
                                              <a:solidFill>
                                                <a:srgbClr val="FF0000"/>
                                              </a:solidFill>
                                              <a:latin typeface="Cambria Math" panose="02040503050406030204" pitchFamily="18" charset="0"/>
                                            </a:rPr>
                                            <m:t>−</m:t>
                                          </m:r>
                                          <m:sSub>
                                            <m:sSubPr>
                                              <m:ctrlPr>
                                                <a:rPr lang="en-US" sz="3200" i="1">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𝐶</m:t>
                                              </m:r>
                                            </m:e>
                                            <m:sub>
                                              <m:r>
                                                <a:rPr lang="en-US" sz="3200" i="1">
                                                  <a:solidFill>
                                                    <a:srgbClr val="FF0000"/>
                                                  </a:solidFill>
                                                  <a:latin typeface="Cambria Math" panose="02040503050406030204" pitchFamily="18" charset="0"/>
                                                </a:rPr>
                                                <m:t>𝑖</m:t>
                                              </m:r>
                                              <m:r>
                                                <a:rPr lang="en-US" sz="3200" b="0" i="1" smtClean="0">
                                                  <a:solidFill>
                                                    <a:srgbClr val="FF0000"/>
                                                  </a:solidFill>
                                                  <a:latin typeface="Cambria Math" panose="02040503050406030204" pitchFamily="18" charset="0"/>
                                                </a:rPr>
                                                <m:t>𝐵</m:t>
                                              </m:r>
                                            </m:sub>
                                          </m:sSub>
                                        </m:e>
                                      </m:d>
                                    </m:e>
                                    <m:sup>
                                      <m:r>
                                        <a:rPr lang="en-US" sz="3200" b="0" i="1">
                                          <a:solidFill>
                                            <a:srgbClr val="FF0000"/>
                                          </a:solidFill>
                                          <a:latin typeface="Cambria Math" panose="02040503050406030204" pitchFamily="18" charset="0"/>
                                        </a:rPr>
                                        <m:t>2</m:t>
                                      </m:r>
                                    </m:sup>
                                  </m:sSup>
                                </m:e>
                              </m:nary>
                            </m:num>
                            <m:den>
                              <m:r>
                                <a:rPr lang="en-US" sz="3200" b="0" i="1">
                                  <a:solidFill>
                                    <a:srgbClr val="FF0000"/>
                                  </a:solidFill>
                                  <a:latin typeface="Cambria Math" panose="02040503050406030204" pitchFamily="18" charset="0"/>
                                </a:rPr>
                                <m:t>𝑁</m:t>
                              </m:r>
                              <m:r>
                                <a:rPr lang="en-US" sz="3200" b="0" i="1">
                                  <a:solidFill>
                                    <a:srgbClr val="FF0000"/>
                                  </a:solidFill>
                                  <a:latin typeface="Cambria Math" panose="02040503050406030204" pitchFamily="18" charset="0"/>
                                </a:rPr>
                                <m:t>−1</m:t>
                              </m:r>
                            </m:den>
                          </m:f>
                        </m:e>
                      </m:rad>
                    </m:oMath>
                  </m:oMathPara>
                </a14:m>
                <a:endParaRPr lang="en-US" sz="3200" dirty="0" smtClean="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482" y="1044388"/>
                <a:ext cx="9144000" cy="3719031"/>
              </a:xfrm>
              <a:prstGeom prst="rect">
                <a:avLst/>
              </a:prstGeom>
              <a:blipFill rotWithShape="0">
                <a:blip r:embed="rId3"/>
                <a:stretch>
                  <a:fillRect l="-1400" t="-1475" r="-1000"/>
                </a:stretch>
              </a:blipFill>
            </p:spPr>
            <p:txBody>
              <a:bodyPr/>
              <a:lstStyle/>
              <a:p>
                <a:r>
                  <a:rPr lang="en-US">
                    <a:noFill/>
                  </a:rPr>
                  <a:t> </a:t>
                </a:r>
              </a:p>
            </p:txBody>
          </p:sp>
        </mc:Fallback>
      </mc:AlternateContent>
      <p:sp>
        <p:nvSpPr>
          <p:cNvPr id="6" name="Rectangle 5"/>
          <p:cNvSpPr/>
          <p:nvPr/>
        </p:nvSpPr>
        <p:spPr>
          <a:xfrm>
            <a:off x="0" y="4800600"/>
            <a:ext cx="4836404" cy="1938992"/>
          </a:xfrm>
          <a:prstGeom prst="rect">
            <a:avLst/>
          </a:prstGeom>
        </p:spPr>
        <p:txBody>
          <a:bodyPr wrap="square">
            <a:spAutoFit/>
          </a:bodyPr>
          <a:lstStyle/>
          <a:p>
            <a:pPr algn="just"/>
            <a:r>
              <a:rPr lang="en-US" sz="2400" dirty="0">
                <a:solidFill>
                  <a:srgbClr val="0000FF"/>
                </a:solidFill>
              </a:rPr>
              <a:t>C</a:t>
            </a:r>
            <a:r>
              <a:rPr lang="en-US" sz="2400" baseline="-25000" dirty="0">
                <a:solidFill>
                  <a:srgbClr val="0000FF"/>
                </a:solidFill>
              </a:rPr>
              <a:t>A</a:t>
            </a:r>
            <a:r>
              <a:rPr lang="en-US" sz="2400" dirty="0">
                <a:solidFill>
                  <a:srgbClr val="0000FF"/>
                </a:solidFill>
              </a:rPr>
              <a:t>, C</a:t>
            </a:r>
            <a:r>
              <a:rPr lang="en-US" sz="2400" baseline="-25000" dirty="0">
                <a:solidFill>
                  <a:srgbClr val="0000FF"/>
                </a:solidFill>
              </a:rPr>
              <a:t>B</a:t>
            </a:r>
            <a:r>
              <a:rPr lang="en-US" sz="2400" dirty="0">
                <a:solidFill>
                  <a:srgbClr val="0000FF"/>
                </a:solidFill>
              </a:rPr>
              <a:t>-</a:t>
            </a:r>
            <a:r>
              <a:rPr lang="en-US" sz="2400" dirty="0" err="1">
                <a:solidFill>
                  <a:srgbClr val="0000FF"/>
                </a:solidFill>
              </a:rPr>
              <a:t>phân</a:t>
            </a:r>
            <a:r>
              <a:rPr lang="en-US" sz="2400" dirty="0">
                <a:solidFill>
                  <a:srgbClr val="0000FF"/>
                </a:solidFill>
              </a:rPr>
              <a:t> </a:t>
            </a:r>
            <a:r>
              <a:rPr lang="en-US" sz="2400" dirty="0" err="1">
                <a:solidFill>
                  <a:srgbClr val="0000FF"/>
                </a:solidFill>
              </a:rPr>
              <a:t>khối</a:t>
            </a:r>
            <a:r>
              <a:rPr lang="en-US" sz="2400" dirty="0">
                <a:solidFill>
                  <a:srgbClr val="0000FF"/>
                </a:solidFill>
              </a:rPr>
              <a:t> </a:t>
            </a:r>
            <a:r>
              <a:rPr lang="en-US" sz="2400" dirty="0" err="1">
                <a:solidFill>
                  <a:srgbClr val="0000FF"/>
                </a:solidFill>
              </a:rPr>
              <a:t>lượng</a:t>
            </a:r>
            <a:r>
              <a:rPr lang="en-US" sz="2400" dirty="0">
                <a:solidFill>
                  <a:srgbClr val="0000FF"/>
                </a:solidFill>
              </a:rPr>
              <a:t> </a:t>
            </a:r>
            <a:r>
              <a:rPr lang="en-US" sz="2400" dirty="0" err="1">
                <a:solidFill>
                  <a:srgbClr val="0000FF"/>
                </a:solidFill>
              </a:rPr>
              <a:t>chất</a:t>
            </a:r>
            <a:r>
              <a:rPr lang="en-US" sz="2400" dirty="0">
                <a:solidFill>
                  <a:srgbClr val="0000FF"/>
                </a:solidFill>
              </a:rPr>
              <a:t> A </a:t>
            </a:r>
            <a:r>
              <a:rPr lang="en-US" sz="2400" dirty="0" err="1">
                <a:solidFill>
                  <a:srgbClr val="0000FF"/>
                </a:solidFill>
              </a:rPr>
              <a:t>và</a:t>
            </a:r>
            <a:r>
              <a:rPr lang="en-US" sz="2400" dirty="0">
                <a:solidFill>
                  <a:srgbClr val="0000FF"/>
                </a:solidFill>
              </a:rPr>
              <a:t> </a:t>
            </a:r>
            <a:r>
              <a:rPr lang="en-US" sz="2400" dirty="0" err="1">
                <a:solidFill>
                  <a:srgbClr val="0000FF"/>
                </a:solidFill>
              </a:rPr>
              <a:t>chất</a:t>
            </a:r>
            <a:r>
              <a:rPr lang="en-US" sz="2400" dirty="0">
                <a:solidFill>
                  <a:srgbClr val="0000FF"/>
                </a:solidFill>
              </a:rPr>
              <a:t> B </a:t>
            </a:r>
            <a:r>
              <a:rPr lang="en-US" sz="2400" dirty="0" err="1">
                <a:solidFill>
                  <a:srgbClr val="0000FF"/>
                </a:solidFill>
              </a:rPr>
              <a:t>trong</a:t>
            </a:r>
            <a:r>
              <a:rPr lang="en-US" sz="2400" dirty="0">
                <a:solidFill>
                  <a:srgbClr val="0000FF"/>
                </a:solidFill>
              </a:rPr>
              <a:t> </a:t>
            </a:r>
            <a:r>
              <a:rPr lang="en-US" sz="2400" dirty="0" err="1">
                <a:solidFill>
                  <a:srgbClr val="0000FF"/>
                </a:solidFill>
              </a:rPr>
              <a:t>hỗn</a:t>
            </a:r>
            <a:r>
              <a:rPr lang="en-US" sz="2400" dirty="0">
                <a:solidFill>
                  <a:srgbClr val="0000FF"/>
                </a:solidFill>
              </a:rPr>
              <a:t> </a:t>
            </a:r>
            <a:r>
              <a:rPr lang="en-US" sz="2400" dirty="0" err="1">
                <a:solidFill>
                  <a:srgbClr val="0000FF"/>
                </a:solidFill>
              </a:rPr>
              <a:t>hợp</a:t>
            </a:r>
            <a:r>
              <a:rPr lang="en-US" sz="2400" dirty="0">
                <a:solidFill>
                  <a:srgbClr val="0000FF"/>
                </a:solidFill>
              </a:rPr>
              <a:t> </a:t>
            </a:r>
            <a:r>
              <a:rPr lang="en-US" sz="2400" dirty="0" err="1">
                <a:solidFill>
                  <a:srgbClr val="0000FF"/>
                </a:solidFill>
              </a:rPr>
              <a:t>lý</a:t>
            </a:r>
            <a:r>
              <a:rPr lang="en-US" sz="2400" dirty="0">
                <a:solidFill>
                  <a:srgbClr val="0000FF"/>
                </a:solidFill>
              </a:rPr>
              <a:t> </a:t>
            </a:r>
            <a:r>
              <a:rPr lang="en-US" sz="2400" dirty="0" err="1">
                <a:solidFill>
                  <a:srgbClr val="0000FF"/>
                </a:solidFill>
              </a:rPr>
              <a:t>tưởng</a:t>
            </a:r>
            <a:r>
              <a:rPr lang="en-US" sz="2400" dirty="0">
                <a:solidFill>
                  <a:srgbClr val="0000FF"/>
                </a:solidFill>
              </a:rPr>
              <a:t>; </a:t>
            </a:r>
            <a:endParaRPr lang="en-US" sz="2400" dirty="0" smtClean="0">
              <a:solidFill>
                <a:srgbClr val="0000FF"/>
              </a:solidFill>
            </a:endParaRPr>
          </a:p>
          <a:p>
            <a:pPr algn="just"/>
            <a:r>
              <a:rPr lang="en-US" sz="2400" dirty="0" err="1" smtClean="0">
                <a:solidFill>
                  <a:srgbClr val="0000FF"/>
                </a:solidFill>
              </a:rPr>
              <a:t>C</a:t>
            </a:r>
            <a:r>
              <a:rPr lang="en-US" sz="2400" baseline="-25000" dirty="0" err="1" smtClean="0">
                <a:solidFill>
                  <a:srgbClr val="0000FF"/>
                </a:solidFill>
              </a:rPr>
              <a:t>iA</a:t>
            </a:r>
            <a:r>
              <a:rPr lang="en-US" sz="2400" dirty="0">
                <a:solidFill>
                  <a:srgbClr val="0000FF"/>
                </a:solidFill>
              </a:rPr>
              <a:t>, </a:t>
            </a:r>
            <a:r>
              <a:rPr lang="en-US" sz="2400" dirty="0" err="1">
                <a:solidFill>
                  <a:srgbClr val="0000FF"/>
                </a:solidFill>
              </a:rPr>
              <a:t>C</a:t>
            </a:r>
            <a:r>
              <a:rPr lang="en-US" sz="2400" baseline="-25000" dirty="0" err="1">
                <a:solidFill>
                  <a:srgbClr val="0000FF"/>
                </a:solidFill>
              </a:rPr>
              <a:t>iB</a:t>
            </a:r>
            <a:r>
              <a:rPr lang="en-US" sz="2400" dirty="0">
                <a:solidFill>
                  <a:srgbClr val="0000FF"/>
                </a:solidFill>
              </a:rPr>
              <a:t>- </a:t>
            </a:r>
            <a:r>
              <a:rPr lang="en-US" sz="2400" dirty="0" err="1">
                <a:solidFill>
                  <a:srgbClr val="0000FF"/>
                </a:solidFill>
              </a:rPr>
              <a:t>phân</a:t>
            </a:r>
            <a:r>
              <a:rPr lang="en-US" sz="2400" dirty="0">
                <a:solidFill>
                  <a:srgbClr val="0000FF"/>
                </a:solidFill>
              </a:rPr>
              <a:t> </a:t>
            </a:r>
            <a:r>
              <a:rPr lang="en-US" sz="2400" dirty="0" err="1">
                <a:solidFill>
                  <a:srgbClr val="0000FF"/>
                </a:solidFill>
              </a:rPr>
              <a:t>khối</a:t>
            </a:r>
            <a:r>
              <a:rPr lang="en-US" sz="2400" dirty="0">
                <a:solidFill>
                  <a:srgbClr val="0000FF"/>
                </a:solidFill>
              </a:rPr>
              <a:t> </a:t>
            </a:r>
            <a:r>
              <a:rPr lang="en-US" sz="2400" dirty="0" err="1">
                <a:solidFill>
                  <a:srgbClr val="0000FF"/>
                </a:solidFill>
              </a:rPr>
              <a:t>lượng</a:t>
            </a:r>
            <a:r>
              <a:rPr lang="en-US" sz="2400" dirty="0">
                <a:solidFill>
                  <a:srgbClr val="0000FF"/>
                </a:solidFill>
              </a:rPr>
              <a:t> </a:t>
            </a:r>
            <a:r>
              <a:rPr lang="en-US" sz="2400" dirty="0" err="1">
                <a:solidFill>
                  <a:srgbClr val="0000FF"/>
                </a:solidFill>
              </a:rPr>
              <a:t>chất</a:t>
            </a:r>
            <a:r>
              <a:rPr lang="en-US" sz="2400" dirty="0">
                <a:solidFill>
                  <a:srgbClr val="0000FF"/>
                </a:solidFill>
              </a:rPr>
              <a:t> A </a:t>
            </a:r>
            <a:r>
              <a:rPr lang="en-US" sz="2400" dirty="0" err="1">
                <a:solidFill>
                  <a:srgbClr val="0000FF"/>
                </a:solidFill>
              </a:rPr>
              <a:t>và</a:t>
            </a:r>
            <a:r>
              <a:rPr lang="en-US" sz="2400" dirty="0">
                <a:solidFill>
                  <a:srgbClr val="0000FF"/>
                </a:solidFill>
              </a:rPr>
              <a:t> </a:t>
            </a:r>
            <a:r>
              <a:rPr lang="en-US" sz="2400" dirty="0" err="1">
                <a:solidFill>
                  <a:srgbClr val="0000FF"/>
                </a:solidFill>
              </a:rPr>
              <a:t>chất</a:t>
            </a:r>
            <a:r>
              <a:rPr lang="en-US" sz="2400" dirty="0">
                <a:solidFill>
                  <a:srgbClr val="0000FF"/>
                </a:solidFill>
              </a:rPr>
              <a:t> B </a:t>
            </a:r>
            <a:r>
              <a:rPr lang="en-US" sz="2400" dirty="0" err="1">
                <a:solidFill>
                  <a:srgbClr val="0000FF"/>
                </a:solidFill>
              </a:rPr>
              <a:t>trong</a:t>
            </a:r>
            <a:r>
              <a:rPr lang="en-US" sz="2400" dirty="0">
                <a:solidFill>
                  <a:srgbClr val="0000FF"/>
                </a:solidFill>
              </a:rPr>
              <a:t> </a:t>
            </a:r>
            <a:r>
              <a:rPr lang="en-US" sz="2400" dirty="0" err="1">
                <a:solidFill>
                  <a:srgbClr val="0000FF"/>
                </a:solidFill>
              </a:rPr>
              <a:t>thể</a:t>
            </a:r>
            <a:r>
              <a:rPr lang="en-US" sz="2400" dirty="0">
                <a:solidFill>
                  <a:srgbClr val="0000FF"/>
                </a:solidFill>
              </a:rPr>
              <a:t> </a:t>
            </a:r>
            <a:r>
              <a:rPr lang="en-US" sz="2400" dirty="0" err="1">
                <a:solidFill>
                  <a:srgbClr val="0000FF"/>
                </a:solidFill>
              </a:rPr>
              <a:t>tích</a:t>
            </a:r>
            <a:r>
              <a:rPr lang="en-US" sz="2400" dirty="0">
                <a:solidFill>
                  <a:srgbClr val="0000FF"/>
                </a:solidFill>
              </a:rPr>
              <a:t> </a:t>
            </a:r>
            <a:r>
              <a:rPr lang="en-US" sz="2400" dirty="0" err="1">
                <a:solidFill>
                  <a:srgbClr val="0000FF"/>
                </a:solidFill>
              </a:rPr>
              <a:t>mẫu</a:t>
            </a:r>
            <a:r>
              <a:rPr lang="en-US" sz="2400" dirty="0">
                <a:solidFill>
                  <a:srgbClr val="0000FF"/>
                </a:solidFill>
              </a:rPr>
              <a:t> V</a:t>
            </a:r>
            <a:r>
              <a:rPr lang="en-US" sz="2400" baseline="-25000" dirty="0">
                <a:solidFill>
                  <a:srgbClr val="0000FF"/>
                </a:solidFill>
              </a:rPr>
              <a:t>i</a:t>
            </a:r>
            <a:r>
              <a:rPr lang="en-US" sz="2400" dirty="0">
                <a:solidFill>
                  <a:srgbClr val="0000FF"/>
                </a:solidFill>
              </a:rPr>
              <a:t>; </a:t>
            </a:r>
            <a:endParaRPr lang="en-US" sz="2400" dirty="0" smtClean="0">
              <a:solidFill>
                <a:srgbClr val="0000FF"/>
              </a:solidFill>
            </a:endParaRPr>
          </a:p>
          <a:p>
            <a:pPr algn="just"/>
            <a:r>
              <a:rPr lang="en-US" sz="2400" dirty="0" smtClean="0">
                <a:solidFill>
                  <a:srgbClr val="0000FF"/>
                </a:solidFill>
              </a:rPr>
              <a:t>N-</a:t>
            </a:r>
            <a:r>
              <a:rPr lang="en-US" sz="2400" dirty="0" err="1" smtClean="0">
                <a:solidFill>
                  <a:srgbClr val="0000FF"/>
                </a:solidFill>
              </a:rPr>
              <a:t>số</a:t>
            </a:r>
            <a:r>
              <a:rPr lang="en-US" sz="2400" dirty="0" smtClean="0">
                <a:solidFill>
                  <a:srgbClr val="0000FF"/>
                </a:solidFill>
              </a:rPr>
              <a:t> </a:t>
            </a:r>
            <a:r>
              <a:rPr lang="en-US" sz="2400" dirty="0" err="1">
                <a:solidFill>
                  <a:srgbClr val="0000FF"/>
                </a:solidFill>
              </a:rPr>
              <a:t>thể</a:t>
            </a:r>
            <a:r>
              <a:rPr lang="en-US" sz="2400" dirty="0">
                <a:solidFill>
                  <a:srgbClr val="0000FF"/>
                </a:solidFill>
              </a:rPr>
              <a:t> </a:t>
            </a:r>
            <a:r>
              <a:rPr lang="en-US" sz="2400" dirty="0" err="1">
                <a:solidFill>
                  <a:srgbClr val="0000FF"/>
                </a:solidFill>
              </a:rPr>
              <a:t>tích</a:t>
            </a:r>
            <a:r>
              <a:rPr lang="en-US" sz="2400" dirty="0">
                <a:solidFill>
                  <a:srgbClr val="0000FF"/>
                </a:solidFill>
              </a:rPr>
              <a:t> </a:t>
            </a:r>
            <a:r>
              <a:rPr lang="en-US" sz="2400" dirty="0" err="1">
                <a:solidFill>
                  <a:srgbClr val="0000FF"/>
                </a:solidFill>
              </a:rPr>
              <a:t>mẫu</a:t>
            </a:r>
            <a:r>
              <a:rPr lang="en-US" sz="2400" dirty="0">
                <a:solidFill>
                  <a:srgbClr val="0000FF"/>
                </a:solidFill>
              </a:rPr>
              <a:t> V</a:t>
            </a:r>
            <a:r>
              <a:rPr lang="en-US" sz="2400" baseline="-25000" dirty="0">
                <a:solidFill>
                  <a:srgbClr val="0000FF"/>
                </a:solidFill>
              </a:rPr>
              <a:t>i</a:t>
            </a:r>
            <a:r>
              <a:rPr lang="en-US" sz="2400" dirty="0">
                <a:solidFill>
                  <a:srgbClr val="0000FF"/>
                </a:solidFill>
              </a:rPr>
              <a:t>.</a:t>
            </a:r>
          </a:p>
        </p:txBody>
      </p:sp>
      <p:pic>
        <p:nvPicPr>
          <p:cNvPr id="7" name="Picture 6"/>
          <p:cNvPicPr>
            <a:picLocks noChangeAspect="1"/>
          </p:cNvPicPr>
          <p:nvPr/>
        </p:nvPicPr>
        <p:blipFill rotWithShape="1">
          <a:blip r:embed="rId4" cstate="print">
            <a:biLevel thresh="50000"/>
            <a:extLst>
              <a:ext uri="{BEBA8EAE-BF5A-486C-A8C5-ECC9F3942E4B}">
                <a14:imgProps xmlns:a14="http://schemas.microsoft.com/office/drawing/2010/main">
                  <a14:imgLayer r:embed="rId5">
                    <a14:imgEffect>
                      <a14:artisticPaintBrush/>
                    </a14:imgEffect>
                  </a14:imgLayer>
                </a14:imgProps>
              </a:ext>
              <a:ext uri="{28A0092B-C50C-407E-A947-70E740481C1C}">
                <a14:useLocalDpi xmlns:a14="http://schemas.microsoft.com/office/drawing/2010/main" val="0"/>
              </a:ext>
            </a:extLst>
          </a:blip>
          <a:srcRect l="18125" t="1250" r="12500" b="2500"/>
          <a:stretch/>
        </p:blipFill>
        <p:spPr>
          <a:xfrm>
            <a:off x="4840886" y="2057400"/>
            <a:ext cx="4303114" cy="4477564"/>
          </a:xfrm>
          <a:prstGeom prst="rect">
            <a:avLst/>
          </a:prstGeom>
        </p:spPr>
      </p:pic>
      <p:sp>
        <p:nvSpPr>
          <p:cNvPr id="8" name="Slide Number Placeholder 2"/>
          <p:cNvSpPr>
            <a:spLocks noGrp="1"/>
          </p:cNvSpPr>
          <p:nvPr>
            <p:ph type="sldNum" sz="quarter" idx="12"/>
          </p:nvPr>
        </p:nvSpPr>
        <p:spPr>
          <a:xfrm>
            <a:off x="7010400" y="6477000"/>
            <a:ext cx="2133600" cy="365125"/>
          </a:xfrm>
        </p:spPr>
        <p:txBody>
          <a:bodyPr/>
          <a:lstStyle/>
          <a:p>
            <a:r>
              <a:rPr lang="en-US" sz="1600" dirty="0">
                <a:latin typeface="Arial" pitchFamily="34" charset="0"/>
                <a:cs typeface="Arial" pitchFamily="34" charset="0"/>
              </a:rPr>
              <a:t>7</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9613680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16.1. </a:t>
            </a:r>
            <a:r>
              <a:rPr lang="en-US" sz="3600" b="1" dirty="0" err="1" smtClean="0">
                <a:solidFill>
                  <a:srgbClr val="FF0066"/>
                </a:solidFill>
              </a:rPr>
              <a:t>Quá</a:t>
            </a:r>
            <a:r>
              <a:rPr lang="en-US" sz="3600" b="1" dirty="0" smtClean="0">
                <a:solidFill>
                  <a:srgbClr val="FF0066"/>
                </a:solidFill>
              </a:rPr>
              <a:t> </a:t>
            </a:r>
            <a:r>
              <a:rPr lang="en-US" sz="3600" b="1" dirty="0" err="1" smtClean="0">
                <a:solidFill>
                  <a:srgbClr val="FF0066"/>
                </a:solidFill>
              </a:rPr>
              <a:t>trình</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0" y="533936"/>
            <a:ext cx="9144000" cy="584775"/>
          </a:xfrm>
          <a:prstGeom prst="rect">
            <a:avLst/>
          </a:prstGeom>
          <a:noFill/>
        </p:spPr>
        <p:txBody>
          <a:bodyPr wrap="square" rtlCol="0">
            <a:spAutoFit/>
          </a:bodyPr>
          <a:lstStyle/>
          <a:p>
            <a:pPr algn="just"/>
            <a:r>
              <a:rPr lang="en-US" sz="3200" b="1" dirty="0" smtClean="0">
                <a:solidFill>
                  <a:srgbClr val="009900"/>
                </a:solidFill>
              </a:rPr>
              <a:t>Phương </a:t>
            </a:r>
            <a:r>
              <a:rPr lang="en-US" sz="3200" b="1" dirty="0" err="1" smtClean="0">
                <a:solidFill>
                  <a:srgbClr val="009900"/>
                </a:solidFill>
              </a:rPr>
              <a:t>pháp</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3200" b="1" dirty="0" err="1" smtClean="0">
                <a:solidFill>
                  <a:srgbClr val="009900"/>
                </a:solidFill>
              </a:rPr>
              <a:t>và</a:t>
            </a:r>
            <a:r>
              <a:rPr lang="en-US" sz="3200" b="1" dirty="0" smtClean="0">
                <a:solidFill>
                  <a:srgbClr val="009900"/>
                </a:solidFill>
              </a:rPr>
              <a:t> </a:t>
            </a:r>
            <a:r>
              <a:rPr lang="en-US" sz="3200" b="1" dirty="0" err="1" smtClean="0">
                <a:solidFill>
                  <a:srgbClr val="009900"/>
                </a:solidFill>
              </a:rPr>
              <a:t>đánh</a:t>
            </a:r>
            <a:r>
              <a:rPr lang="en-US" sz="3200" b="1" dirty="0" smtClean="0">
                <a:solidFill>
                  <a:srgbClr val="009900"/>
                </a:solidFill>
              </a:rPr>
              <a:t> </a:t>
            </a:r>
            <a:r>
              <a:rPr lang="en-US" sz="3200" b="1" dirty="0" err="1" smtClean="0">
                <a:solidFill>
                  <a:srgbClr val="009900"/>
                </a:solidFill>
              </a:rPr>
              <a:t>giá</a:t>
            </a:r>
            <a:r>
              <a:rPr lang="en-US" sz="3200" b="1" dirty="0" smtClean="0">
                <a:solidFill>
                  <a:srgbClr val="009900"/>
                </a:solidFill>
              </a:rPr>
              <a:t> </a:t>
            </a:r>
            <a:r>
              <a:rPr lang="en-US" sz="3200" b="1" dirty="0" err="1" smtClean="0">
                <a:solidFill>
                  <a:srgbClr val="009900"/>
                </a:solidFill>
              </a:rPr>
              <a:t>mức</a:t>
            </a:r>
            <a:r>
              <a:rPr lang="en-US" sz="3200" b="1" dirty="0" smtClean="0">
                <a:solidFill>
                  <a:srgbClr val="009900"/>
                </a:solidFill>
              </a:rPr>
              <a:t> </a:t>
            </a:r>
            <a:r>
              <a:rPr lang="en-US" sz="3200" b="1" dirty="0" err="1" smtClean="0">
                <a:solidFill>
                  <a:srgbClr val="009900"/>
                </a:solidFill>
              </a:rPr>
              <a:t>độ</a:t>
            </a:r>
            <a:r>
              <a:rPr lang="en-US" sz="3200" b="1" dirty="0" smtClean="0">
                <a:solidFill>
                  <a:srgbClr val="009900"/>
                </a:solidFill>
              </a:rPr>
              <a:t> </a:t>
            </a:r>
            <a:r>
              <a:rPr lang="en-US" sz="3200" b="1" dirty="0" err="1" smtClean="0">
                <a:solidFill>
                  <a:srgbClr val="009900"/>
                </a:solidFill>
              </a:rPr>
              <a:t>trộn</a:t>
            </a:r>
            <a:endParaRPr lang="en-US" sz="2800" b="1" dirty="0" smtClean="0">
              <a:solidFill>
                <a:srgbClr val="0000FF"/>
              </a:solidFill>
            </a:endParaRPr>
          </a:p>
        </p:txBody>
      </p:sp>
      <p:sp>
        <p:nvSpPr>
          <p:cNvPr id="6" name="TextBox 5"/>
          <p:cNvSpPr txBox="1"/>
          <p:nvPr/>
        </p:nvSpPr>
        <p:spPr>
          <a:xfrm>
            <a:off x="4343400" y="990600"/>
            <a:ext cx="4800600" cy="2246769"/>
          </a:xfrm>
          <a:prstGeom prst="rect">
            <a:avLst/>
          </a:prstGeom>
          <a:noFill/>
        </p:spPr>
        <p:txBody>
          <a:bodyPr wrap="square" rtlCol="0">
            <a:spAutoFit/>
          </a:bodyPr>
          <a:lstStyle/>
          <a:p>
            <a:pPr algn="just"/>
            <a:r>
              <a:rPr lang="en-US" sz="2800" b="1" dirty="0" err="1" smtClean="0">
                <a:solidFill>
                  <a:srgbClr val="FF6600"/>
                </a:solidFill>
              </a:rPr>
              <a:t>Chỉ</a:t>
            </a:r>
            <a:r>
              <a:rPr lang="en-US" sz="2800" b="1" dirty="0" smtClean="0">
                <a:solidFill>
                  <a:srgbClr val="FF6600"/>
                </a:solidFill>
              </a:rPr>
              <a:t> </a:t>
            </a:r>
            <a:r>
              <a:rPr lang="en-US" sz="2800" b="1" dirty="0" err="1" smtClean="0">
                <a:solidFill>
                  <a:srgbClr val="FF6600"/>
                </a:solidFill>
              </a:rPr>
              <a:t>số</a:t>
            </a:r>
            <a:r>
              <a:rPr lang="en-US" sz="2800" b="1" dirty="0" smtClean="0">
                <a:solidFill>
                  <a:srgbClr val="FF6600"/>
                </a:solidFill>
              </a:rPr>
              <a:t> </a:t>
            </a:r>
            <a:r>
              <a:rPr lang="en-US" sz="2800" b="1" dirty="0" err="1" smtClean="0">
                <a:solidFill>
                  <a:srgbClr val="FF6600"/>
                </a:solidFill>
              </a:rPr>
              <a:t>trộn</a:t>
            </a:r>
            <a:r>
              <a:rPr lang="en-US" sz="2800" b="1" dirty="0" smtClean="0">
                <a:solidFill>
                  <a:srgbClr val="FF6600"/>
                </a:solidFill>
              </a:rPr>
              <a:t>, I</a:t>
            </a:r>
            <a:r>
              <a:rPr lang="en-US" sz="2800" b="1" baseline="-25000" dirty="0" smtClean="0">
                <a:solidFill>
                  <a:srgbClr val="FF6600"/>
                </a:solidFill>
              </a:rPr>
              <a:t>s</a:t>
            </a:r>
            <a:r>
              <a:rPr lang="en-US" sz="2800" b="1" dirty="0" smtClean="0">
                <a:solidFill>
                  <a:srgbClr val="FF6600"/>
                </a:solidFill>
              </a:rPr>
              <a:t>: </a:t>
            </a:r>
            <a:r>
              <a:rPr lang="en-US" sz="2800" dirty="0" err="1" smtClean="0">
                <a:solidFill>
                  <a:srgbClr val="0000FF"/>
                </a:solidFill>
              </a:rPr>
              <a:t>cũng</a:t>
            </a:r>
            <a:r>
              <a:rPr lang="en-US" sz="2800" dirty="0" smtClean="0">
                <a:solidFill>
                  <a:srgbClr val="0000FF"/>
                </a:solidFill>
              </a:rPr>
              <a:t> </a:t>
            </a:r>
            <a:r>
              <a:rPr lang="en-US" sz="2800" dirty="0" err="1" smtClean="0">
                <a:solidFill>
                  <a:srgbClr val="0000FF"/>
                </a:solidFill>
              </a:rPr>
              <a:t>để</a:t>
            </a:r>
            <a:r>
              <a:rPr lang="en-US" sz="2800" dirty="0" smtClean="0">
                <a:solidFill>
                  <a:srgbClr val="0000FF"/>
                </a:solidFill>
              </a:rPr>
              <a:t> </a:t>
            </a:r>
            <a:r>
              <a:rPr lang="en-US" sz="2800" dirty="0" err="1" smtClean="0">
                <a:solidFill>
                  <a:srgbClr val="0000FF"/>
                </a:solidFill>
              </a:rPr>
              <a:t>đánh</a:t>
            </a:r>
            <a:r>
              <a:rPr lang="en-US" sz="2800" dirty="0" smtClean="0">
                <a:solidFill>
                  <a:srgbClr val="0000FF"/>
                </a:solidFill>
              </a:rPr>
              <a:t> </a:t>
            </a:r>
            <a:r>
              <a:rPr lang="en-US" sz="2800" dirty="0" err="1" smtClean="0">
                <a:solidFill>
                  <a:srgbClr val="0000FF"/>
                </a:solidFill>
              </a:rPr>
              <a:t>giá</a:t>
            </a:r>
            <a:r>
              <a:rPr lang="en-US" sz="2800" dirty="0" smtClean="0">
                <a:solidFill>
                  <a:srgbClr val="0000FF"/>
                </a:solidFill>
              </a:rPr>
              <a:t> </a:t>
            </a:r>
            <a:r>
              <a:rPr lang="en-US" sz="2800" dirty="0" err="1" smtClean="0">
                <a:solidFill>
                  <a:srgbClr val="0000FF"/>
                </a:solidFill>
              </a:rPr>
              <a:t>mức</a:t>
            </a:r>
            <a:r>
              <a:rPr lang="en-US" sz="2800" dirty="0" smtClean="0">
                <a:solidFill>
                  <a:srgbClr val="0000FF"/>
                </a:solidFill>
              </a:rPr>
              <a:t> </a:t>
            </a:r>
            <a:r>
              <a:rPr lang="en-US" sz="2800" dirty="0" err="1" smtClean="0">
                <a:solidFill>
                  <a:srgbClr val="0000FF"/>
                </a:solidFill>
              </a:rPr>
              <a:t>độ</a:t>
            </a:r>
            <a:r>
              <a:rPr lang="en-US" sz="2800" dirty="0" smtClean="0">
                <a:solidFill>
                  <a:srgbClr val="0000FF"/>
                </a:solidFill>
              </a:rPr>
              <a:t> </a:t>
            </a:r>
            <a:r>
              <a:rPr lang="en-US" sz="2800" dirty="0" err="1" smtClean="0">
                <a:solidFill>
                  <a:srgbClr val="0000FF"/>
                </a:solidFill>
              </a:rPr>
              <a:t>trộn</a:t>
            </a:r>
            <a:r>
              <a:rPr lang="en-US" sz="2800" dirty="0" smtClean="0">
                <a:solidFill>
                  <a:srgbClr val="0000FF"/>
                </a:solidFill>
              </a:rPr>
              <a:t>, </a:t>
            </a:r>
            <a:r>
              <a:rPr lang="en-US" sz="2800" dirty="0">
                <a:solidFill>
                  <a:srgbClr val="0000FF"/>
                </a:solidFill>
              </a:rPr>
              <a:t>I</a:t>
            </a:r>
            <a:r>
              <a:rPr lang="en-US" sz="2800" baseline="-25000" dirty="0">
                <a:solidFill>
                  <a:srgbClr val="0000FF"/>
                </a:solidFill>
              </a:rPr>
              <a:t>s</a:t>
            </a:r>
            <a:r>
              <a:rPr lang="en-US" sz="2800" dirty="0">
                <a:solidFill>
                  <a:srgbClr val="0000FF"/>
                </a:solidFill>
              </a:rPr>
              <a:t> </a:t>
            </a:r>
            <a:r>
              <a:rPr lang="en-US" sz="2800" dirty="0" err="1">
                <a:solidFill>
                  <a:srgbClr val="0000FF"/>
                </a:solidFill>
              </a:rPr>
              <a:t>càng</a:t>
            </a:r>
            <a:r>
              <a:rPr lang="en-US" sz="2800" dirty="0">
                <a:solidFill>
                  <a:srgbClr val="0000FF"/>
                </a:solidFill>
              </a:rPr>
              <a:t> </a:t>
            </a:r>
            <a:r>
              <a:rPr lang="en-US" sz="2800" dirty="0" err="1">
                <a:solidFill>
                  <a:srgbClr val="0000FF"/>
                </a:solidFill>
              </a:rPr>
              <a:t>lớn</a:t>
            </a:r>
            <a:r>
              <a:rPr lang="en-US" sz="2800" dirty="0">
                <a:solidFill>
                  <a:srgbClr val="0000FF"/>
                </a:solidFill>
              </a:rPr>
              <a:t> </a:t>
            </a:r>
            <a:r>
              <a:rPr lang="en-US" sz="2800" dirty="0" err="1">
                <a:solidFill>
                  <a:srgbClr val="0000FF"/>
                </a:solidFill>
              </a:rPr>
              <a:t>thì</a:t>
            </a:r>
            <a:r>
              <a:rPr lang="en-US" sz="2800" dirty="0">
                <a:solidFill>
                  <a:srgbClr val="0000FF"/>
                </a:solidFill>
              </a:rPr>
              <a:t> </a:t>
            </a:r>
            <a:r>
              <a:rPr lang="en-US" sz="2800" dirty="0" err="1">
                <a:solidFill>
                  <a:srgbClr val="0000FF"/>
                </a:solidFill>
              </a:rPr>
              <a:t>mức</a:t>
            </a:r>
            <a:r>
              <a:rPr lang="en-US" sz="2800" dirty="0">
                <a:solidFill>
                  <a:srgbClr val="0000FF"/>
                </a:solidFill>
              </a:rPr>
              <a:t> </a:t>
            </a:r>
            <a:r>
              <a:rPr lang="en-US" sz="2800" dirty="0" err="1">
                <a:solidFill>
                  <a:srgbClr val="0000FF"/>
                </a:solidFill>
              </a:rPr>
              <a:t>độ</a:t>
            </a:r>
            <a:r>
              <a:rPr lang="en-US" sz="2800" dirty="0">
                <a:solidFill>
                  <a:srgbClr val="0000FF"/>
                </a:solidFill>
              </a:rPr>
              <a:t> </a:t>
            </a:r>
            <a:r>
              <a:rPr lang="en-US" sz="2800" dirty="0" err="1">
                <a:solidFill>
                  <a:srgbClr val="0000FF"/>
                </a:solidFill>
              </a:rPr>
              <a:t>đồng</a:t>
            </a:r>
            <a:r>
              <a:rPr lang="en-US" sz="2800" dirty="0">
                <a:solidFill>
                  <a:srgbClr val="0000FF"/>
                </a:solidFill>
              </a:rPr>
              <a:t> </a:t>
            </a:r>
            <a:r>
              <a:rPr lang="en-US" sz="2800" dirty="0" err="1">
                <a:solidFill>
                  <a:srgbClr val="0000FF"/>
                </a:solidFill>
              </a:rPr>
              <a:t>đều</a:t>
            </a:r>
            <a:r>
              <a:rPr lang="en-US" sz="2800" dirty="0">
                <a:solidFill>
                  <a:srgbClr val="0000FF"/>
                </a:solidFill>
              </a:rPr>
              <a:t> </a:t>
            </a:r>
            <a:r>
              <a:rPr lang="en-US" sz="2800" dirty="0" err="1">
                <a:solidFill>
                  <a:srgbClr val="0000FF"/>
                </a:solidFill>
              </a:rPr>
              <a:t>của</a:t>
            </a:r>
            <a:r>
              <a:rPr lang="en-US" sz="2800" dirty="0">
                <a:solidFill>
                  <a:srgbClr val="0000FF"/>
                </a:solidFill>
              </a:rPr>
              <a:t> </a:t>
            </a:r>
            <a:r>
              <a:rPr lang="en-US" sz="2800" dirty="0" err="1">
                <a:solidFill>
                  <a:srgbClr val="0000FF"/>
                </a:solidFill>
              </a:rPr>
              <a:t>hỗn</a:t>
            </a:r>
            <a:r>
              <a:rPr lang="en-US" sz="2800" dirty="0">
                <a:solidFill>
                  <a:srgbClr val="0000FF"/>
                </a:solidFill>
              </a:rPr>
              <a:t> </a:t>
            </a:r>
            <a:r>
              <a:rPr lang="en-US" sz="2800" dirty="0" err="1">
                <a:solidFill>
                  <a:srgbClr val="0000FF"/>
                </a:solidFill>
              </a:rPr>
              <a:t>hợp</a:t>
            </a:r>
            <a:r>
              <a:rPr lang="en-US" sz="2800" dirty="0">
                <a:solidFill>
                  <a:srgbClr val="0000FF"/>
                </a:solidFill>
              </a:rPr>
              <a:t> </a:t>
            </a:r>
            <a:r>
              <a:rPr lang="en-US" sz="2800" dirty="0" err="1">
                <a:solidFill>
                  <a:srgbClr val="0000FF"/>
                </a:solidFill>
              </a:rPr>
              <a:t>trộn</a:t>
            </a:r>
            <a:r>
              <a:rPr lang="en-US" sz="2800" dirty="0">
                <a:solidFill>
                  <a:srgbClr val="0000FF"/>
                </a:solidFill>
              </a:rPr>
              <a:t> </a:t>
            </a:r>
            <a:r>
              <a:rPr lang="en-US" sz="2800" dirty="0" err="1">
                <a:solidFill>
                  <a:srgbClr val="0000FF"/>
                </a:solidFill>
              </a:rPr>
              <a:t>càng</a:t>
            </a:r>
            <a:r>
              <a:rPr lang="en-US" sz="2800" dirty="0">
                <a:solidFill>
                  <a:srgbClr val="0000FF"/>
                </a:solidFill>
              </a:rPr>
              <a:t> </a:t>
            </a:r>
            <a:r>
              <a:rPr lang="en-US" sz="2800" dirty="0" err="1">
                <a:solidFill>
                  <a:srgbClr val="0000FF"/>
                </a:solidFill>
              </a:rPr>
              <a:t>cao</a:t>
            </a:r>
            <a:r>
              <a:rPr lang="en-US" sz="2800" dirty="0">
                <a:solidFill>
                  <a:srgbClr val="0000FF"/>
                </a:solidFill>
              </a:rPr>
              <a:t>. </a:t>
            </a:r>
          </a:p>
          <a:p>
            <a:pPr algn="just"/>
            <a:endParaRPr lang="en-US" sz="2800" dirty="0">
              <a:solidFill>
                <a:srgbClr val="0000FF"/>
              </a:solidFill>
            </a:endParaRPr>
          </a:p>
        </p:txBody>
      </p:sp>
      <mc:AlternateContent xmlns:mc="http://schemas.openxmlformats.org/markup-compatibility/2006" xmlns:a14="http://schemas.microsoft.com/office/drawing/2010/main">
        <mc:Choice Requires="a14">
          <p:sp>
            <p:nvSpPr>
              <p:cNvPr id="7" name="TextBox 6"/>
              <p:cNvSpPr txBox="1"/>
              <p:nvPr/>
            </p:nvSpPr>
            <p:spPr>
              <a:xfrm>
                <a:off x="4963601" y="2726916"/>
                <a:ext cx="3781997" cy="2149884"/>
              </a:xfrm>
              <a:prstGeom prst="rect">
                <a:avLst/>
              </a:prstGeom>
              <a:noFill/>
            </p:spPr>
            <p:txBody>
              <a:bodyPr wrap="none" lIns="0" tIns="0" rIns="0" bIns="0" rtlCol="0">
                <a:spAutoFit/>
              </a:bodyPr>
              <a:lstStyle/>
              <a:p>
                <a14:m>
                  <m:oMath xmlns:m="http://schemas.openxmlformats.org/officeDocument/2006/math">
                    <m:r>
                      <a:rPr lang="en-US" sz="2800" b="0" i="1" smtClean="0">
                        <a:solidFill>
                          <a:srgbClr val="FF0000"/>
                        </a:solidFill>
                        <a:latin typeface="Cambria Math" panose="02040503050406030204" pitchFamily="18" charset="0"/>
                      </a:rPr>
                      <m:t>𝐼</m:t>
                    </m:r>
                    <m:r>
                      <a:rPr lang="en-US" sz="2800" b="0" i="1" baseline="-25000" smtClean="0">
                        <a:solidFill>
                          <a:srgbClr val="FF0000"/>
                        </a:solidFill>
                        <a:latin typeface="Cambria Math" panose="02040503050406030204" pitchFamily="18" charset="0"/>
                      </a:rPr>
                      <m:t>𝑠</m:t>
                    </m:r>
                    <m:r>
                      <a:rPr lang="en-US" sz="2800" b="0" i="1" smtClean="0">
                        <a:solidFill>
                          <a:srgbClr val="FF0000"/>
                        </a:solidFill>
                        <a:latin typeface="Cambria Math" panose="02040503050406030204" pitchFamily="18" charset="0"/>
                      </a:rPr>
                      <m:t>=</m:t>
                    </m:r>
                    <m:f>
                      <m:fPr>
                        <m:ctrlPr>
                          <a:rPr lang="en-US" sz="2800" b="0" i="1" smtClean="0">
                            <a:solidFill>
                              <a:srgbClr val="FF0000"/>
                            </a:solidFill>
                            <a:latin typeface="Cambria Math" panose="02040503050406030204" pitchFamily="18" charset="0"/>
                          </a:rPr>
                        </m:ctrlPr>
                      </m:fPr>
                      <m:num>
                        <m:r>
                          <a:rPr lang="en-US" sz="2800" b="0" i="1" smtClean="0">
                            <a:solidFill>
                              <a:srgbClr val="FF0000"/>
                            </a:solidFill>
                            <a:latin typeface="Cambria Math" panose="02040503050406030204" pitchFamily="18" charset="0"/>
                            <a:ea typeface="Cambria Math" panose="02040503050406030204" pitchFamily="18" charset="0"/>
                          </a:rPr>
                          <m:t>𝜎</m:t>
                        </m:r>
                        <m:r>
                          <a:rPr lang="en-US" sz="2800" b="0" i="1" baseline="-25000" smtClean="0">
                            <a:solidFill>
                              <a:srgbClr val="FF0000"/>
                            </a:solidFill>
                            <a:latin typeface="Cambria Math" panose="02040503050406030204" pitchFamily="18" charset="0"/>
                            <a:ea typeface="Cambria Math" panose="02040503050406030204" pitchFamily="18" charset="0"/>
                          </a:rPr>
                          <m:t>𝑒</m:t>
                        </m:r>
                      </m:num>
                      <m:den>
                        <m:r>
                          <a:rPr lang="en-US" sz="2800" b="0" i="1" smtClean="0">
                            <a:solidFill>
                              <a:srgbClr val="FF0000"/>
                            </a:solidFill>
                            <a:latin typeface="Cambria Math" panose="02040503050406030204" pitchFamily="18" charset="0"/>
                          </a:rPr>
                          <m:t>𝑠</m:t>
                        </m:r>
                      </m:den>
                    </m:f>
                  </m:oMath>
                </a14:m>
                <a:r>
                  <a:rPr lang="en-US" sz="2800" b="0" dirty="0" smtClean="0">
                    <a:solidFill>
                      <a:srgbClr val="FF0000"/>
                    </a:solidFill>
                  </a:rPr>
                  <a:t>; </a:t>
                </a:r>
                <a14:m>
                  <m:oMath xmlns:m="http://schemas.openxmlformats.org/officeDocument/2006/math">
                    <m:r>
                      <a:rPr lang="en-US" sz="2800" i="1" smtClean="0">
                        <a:solidFill>
                          <a:srgbClr val="FF0000"/>
                        </a:solidFill>
                        <a:latin typeface="Cambria Math" panose="02040503050406030204" pitchFamily="18" charset="0"/>
                        <a:ea typeface="Cambria Math" panose="02040503050406030204" pitchFamily="18" charset="0"/>
                      </a:rPr>
                      <m:t>𝜎</m:t>
                    </m:r>
                    <m:r>
                      <a:rPr lang="en-US" sz="2800" b="0" i="1" baseline="-25000" smtClean="0">
                        <a:solidFill>
                          <a:srgbClr val="FF0000"/>
                        </a:solidFill>
                        <a:latin typeface="Cambria Math" panose="02040503050406030204" pitchFamily="18" charset="0"/>
                        <a:ea typeface="Cambria Math" panose="02040503050406030204" pitchFamily="18" charset="0"/>
                      </a:rPr>
                      <m:t>𝑒</m:t>
                    </m:r>
                    <m:r>
                      <a:rPr lang="en-US"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sz="2800" b="0" i="1" smtClean="0">
                            <a:solidFill>
                              <a:srgbClr val="FF0000"/>
                            </a:solidFill>
                            <a:latin typeface="Cambria Math" panose="02040503050406030204" pitchFamily="18" charset="0"/>
                            <a:ea typeface="Cambria Math" panose="02040503050406030204" pitchFamily="18" charset="0"/>
                          </a:rPr>
                        </m:ctrlPr>
                      </m:radPr>
                      <m:deg/>
                      <m:e>
                        <m:f>
                          <m:fPr>
                            <m:ctrlPr>
                              <a:rPr lang="en-US" sz="2800" b="0" i="1" smtClean="0">
                                <a:solidFill>
                                  <a:srgbClr val="FF0000"/>
                                </a:solidFill>
                                <a:latin typeface="Cambria Math" panose="02040503050406030204" pitchFamily="18" charset="0"/>
                                <a:ea typeface="Cambria Math" panose="02040503050406030204" pitchFamily="18" charset="0"/>
                              </a:rPr>
                            </m:ctrlPr>
                          </m:fPr>
                          <m:num>
                            <m:r>
                              <a:rPr lang="en-US" sz="2800" i="1">
                                <a:solidFill>
                                  <a:srgbClr val="FF0000"/>
                                </a:solidFill>
                                <a:latin typeface="Cambria Math" panose="02040503050406030204" pitchFamily="18" charset="0"/>
                                <a:ea typeface="Cambria Math" panose="02040503050406030204" pitchFamily="18" charset="0"/>
                              </a:rPr>
                              <m:t>𝐶</m:t>
                            </m:r>
                            <m:r>
                              <a:rPr lang="en-US" sz="2800" i="1" baseline="-25000">
                                <a:solidFill>
                                  <a:srgbClr val="FF0000"/>
                                </a:solidFill>
                                <a:latin typeface="Cambria Math" panose="02040503050406030204" pitchFamily="18" charset="0"/>
                                <a:ea typeface="Cambria Math" panose="02040503050406030204" pitchFamily="18" charset="0"/>
                              </a:rPr>
                              <m:t>𝐴</m:t>
                            </m:r>
                            <m:r>
                              <a:rPr lang="en-US" sz="2800" i="1">
                                <a:solidFill>
                                  <a:srgbClr val="FF0000"/>
                                </a:solidFill>
                                <a:latin typeface="Cambria Math" panose="02040503050406030204" pitchFamily="18" charset="0"/>
                                <a:ea typeface="Cambria Math" panose="02040503050406030204" pitchFamily="18" charset="0"/>
                              </a:rPr>
                              <m:t>𝐶</m:t>
                            </m:r>
                            <m:r>
                              <a:rPr lang="en-US" sz="2800" i="1" baseline="-25000">
                                <a:solidFill>
                                  <a:srgbClr val="FF0000"/>
                                </a:solidFill>
                                <a:latin typeface="Cambria Math" panose="02040503050406030204" pitchFamily="18" charset="0"/>
                                <a:ea typeface="Cambria Math" panose="02040503050406030204" pitchFamily="18" charset="0"/>
                              </a:rPr>
                              <m:t>𝐵</m:t>
                            </m:r>
                          </m:num>
                          <m:den>
                            <m:r>
                              <a:rPr lang="en-US" sz="2800" b="0" i="1" smtClean="0">
                                <a:solidFill>
                                  <a:srgbClr val="FF0000"/>
                                </a:solidFill>
                                <a:latin typeface="Cambria Math" panose="02040503050406030204" pitchFamily="18" charset="0"/>
                                <a:ea typeface="Cambria Math" panose="02040503050406030204" pitchFamily="18" charset="0"/>
                              </a:rPr>
                              <m:t>𝑛</m:t>
                            </m:r>
                          </m:den>
                        </m:f>
                      </m:e>
                    </m:rad>
                  </m:oMath>
                </a14:m>
                <a:endParaRPr lang="en-US" sz="2800" b="0" dirty="0" smtClean="0">
                  <a:solidFill>
                    <a:srgbClr val="FF0000"/>
                  </a:solidFill>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800" b="0" i="1" smtClean="0">
                          <a:solidFill>
                            <a:srgbClr val="FF0000"/>
                          </a:solidFill>
                          <a:latin typeface="Cambria Math" panose="02040503050406030204" pitchFamily="18" charset="0"/>
                          <a:ea typeface="Cambria Math" panose="02040503050406030204" pitchFamily="18" charset="0"/>
                        </a:rPr>
                        <m:t>𝐼</m:t>
                      </m:r>
                      <m:r>
                        <a:rPr lang="en-US" sz="2800" b="0" i="1" baseline="-25000" smtClean="0">
                          <a:solidFill>
                            <a:srgbClr val="FF0000"/>
                          </a:solidFill>
                          <a:latin typeface="Cambria Math" panose="02040503050406030204" pitchFamily="18" charset="0"/>
                          <a:ea typeface="Cambria Math" panose="02040503050406030204" pitchFamily="18" charset="0"/>
                        </a:rPr>
                        <m:t>𝑠</m:t>
                      </m:r>
                      <m:r>
                        <a:rPr lang="en-US"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sz="2800" b="0" i="1" smtClean="0">
                              <a:solidFill>
                                <a:srgbClr val="FF0000"/>
                              </a:solidFill>
                              <a:latin typeface="Cambria Math" panose="02040503050406030204" pitchFamily="18" charset="0"/>
                              <a:ea typeface="Cambria Math" panose="02040503050406030204" pitchFamily="18" charset="0"/>
                            </a:rPr>
                          </m:ctrlPr>
                        </m:radPr>
                        <m:deg/>
                        <m:e>
                          <m:f>
                            <m:fPr>
                              <m:ctrlPr>
                                <a:rPr lang="en-US" sz="2800" b="0" i="1" smtClean="0">
                                  <a:solidFill>
                                    <a:srgbClr val="FF0000"/>
                                  </a:solidFill>
                                  <a:latin typeface="Cambria Math" panose="02040503050406030204" pitchFamily="18" charset="0"/>
                                  <a:ea typeface="Cambria Math" panose="02040503050406030204" pitchFamily="18" charset="0"/>
                                </a:rPr>
                              </m:ctrlPr>
                            </m:fPr>
                            <m:num>
                              <m:r>
                                <a:rPr lang="en-US" sz="2800" i="1">
                                  <a:solidFill>
                                    <a:srgbClr val="FF0000"/>
                                  </a:solidFill>
                                  <a:latin typeface="Cambria Math" panose="02040503050406030204" pitchFamily="18" charset="0"/>
                                  <a:ea typeface="Cambria Math" panose="02040503050406030204" pitchFamily="18" charset="0"/>
                                </a:rPr>
                                <m:t>𝐶</m:t>
                              </m:r>
                              <m:r>
                                <a:rPr lang="en-US" sz="2800" i="1" baseline="-25000">
                                  <a:solidFill>
                                    <a:srgbClr val="FF0000"/>
                                  </a:solidFill>
                                  <a:latin typeface="Cambria Math" panose="02040503050406030204" pitchFamily="18" charset="0"/>
                                  <a:ea typeface="Cambria Math" panose="02040503050406030204" pitchFamily="18" charset="0"/>
                                </a:rPr>
                                <m:t>𝐴</m:t>
                              </m:r>
                              <m:r>
                                <a:rPr lang="en-US" sz="2800" i="1">
                                  <a:solidFill>
                                    <a:srgbClr val="FF0000"/>
                                  </a:solidFill>
                                  <a:latin typeface="Cambria Math" panose="02040503050406030204" pitchFamily="18" charset="0"/>
                                  <a:ea typeface="Cambria Math" panose="02040503050406030204" pitchFamily="18" charset="0"/>
                                </a:rPr>
                                <m:t>𝐶</m:t>
                              </m:r>
                              <m:r>
                                <a:rPr lang="en-US" sz="2800" i="1" baseline="-25000">
                                  <a:solidFill>
                                    <a:srgbClr val="FF0000"/>
                                  </a:solidFill>
                                  <a:latin typeface="Cambria Math" panose="02040503050406030204" pitchFamily="18" charset="0"/>
                                  <a:ea typeface="Cambria Math" panose="02040503050406030204" pitchFamily="18" charset="0"/>
                                </a:rPr>
                                <m:t>𝐵</m:t>
                              </m:r>
                              <m:d>
                                <m:dPr>
                                  <m:ctrlPr>
                                    <a:rPr lang="en-US" sz="2800" i="1">
                                      <a:solidFill>
                                        <a:srgbClr val="FF0000"/>
                                      </a:solidFill>
                                      <a:latin typeface="Cambria Math" panose="02040503050406030204" pitchFamily="18" charset="0"/>
                                      <a:ea typeface="Cambria Math" panose="02040503050406030204" pitchFamily="18" charset="0"/>
                                    </a:rPr>
                                  </m:ctrlPr>
                                </m:dPr>
                                <m:e>
                                  <m:r>
                                    <a:rPr lang="en-US" sz="2800" i="1">
                                      <a:solidFill>
                                        <a:srgbClr val="FF0000"/>
                                      </a:solidFill>
                                      <a:latin typeface="Cambria Math" panose="02040503050406030204" pitchFamily="18" charset="0"/>
                                      <a:ea typeface="Cambria Math" panose="02040503050406030204" pitchFamily="18" charset="0"/>
                                    </a:rPr>
                                    <m:t>𝑁</m:t>
                                  </m:r>
                                  <m:r>
                                    <a:rPr lang="en-US" sz="2800" i="1">
                                      <a:solidFill>
                                        <a:srgbClr val="FF0000"/>
                                      </a:solidFill>
                                      <a:latin typeface="Cambria Math" panose="02040503050406030204" pitchFamily="18" charset="0"/>
                                      <a:ea typeface="Cambria Math" panose="02040503050406030204" pitchFamily="18" charset="0"/>
                                    </a:rPr>
                                    <m:t>−1</m:t>
                                  </m:r>
                                </m:e>
                              </m:d>
                            </m:num>
                            <m:den>
                              <m:r>
                                <a:rPr lang="en-US" sz="2800" b="0" i="1" smtClean="0">
                                  <a:solidFill>
                                    <a:srgbClr val="FF0000"/>
                                  </a:solidFill>
                                  <a:latin typeface="Cambria Math" panose="02040503050406030204" pitchFamily="18" charset="0"/>
                                  <a:ea typeface="Cambria Math" panose="02040503050406030204" pitchFamily="18" charset="0"/>
                                </a:rPr>
                                <m:t>𝑛</m:t>
                              </m:r>
                              <m:nary>
                                <m:naryPr>
                                  <m:chr m:val="∑"/>
                                  <m:ctrlPr>
                                    <a:rPr lang="en-US" sz="2800" b="0" i="1" smtClean="0">
                                      <a:solidFill>
                                        <a:srgbClr val="FF0000"/>
                                      </a:solidFill>
                                      <a:latin typeface="Cambria Math" panose="02040503050406030204" pitchFamily="18" charset="0"/>
                                      <a:ea typeface="Cambria Math" panose="02040503050406030204" pitchFamily="18" charset="0"/>
                                    </a:rPr>
                                  </m:ctrlPr>
                                </m:naryPr>
                                <m:sub>
                                  <m:r>
                                    <m:rPr>
                                      <m:brk m:alnAt="23"/>
                                    </m:rPr>
                                    <a:rPr lang="en-US" sz="2800" b="0" i="1" smtClean="0">
                                      <a:solidFill>
                                        <a:srgbClr val="FF0000"/>
                                      </a:solidFill>
                                      <a:latin typeface="Cambria Math" panose="02040503050406030204" pitchFamily="18" charset="0"/>
                                      <a:ea typeface="Cambria Math" panose="02040503050406030204" pitchFamily="18" charset="0"/>
                                    </a:rPr>
                                    <m:t>𝑖</m:t>
                                  </m:r>
                                  <m:r>
                                    <a:rPr lang="en-US" sz="2800" b="0" i="1" smtClean="0">
                                      <a:solidFill>
                                        <a:srgbClr val="FF0000"/>
                                      </a:solidFill>
                                      <a:latin typeface="Cambria Math" panose="02040503050406030204" pitchFamily="18" charset="0"/>
                                      <a:ea typeface="Cambria Math" panose="02040503050406030204" pitchFamily="18" charset="0"/>
                                    </a:rPr>
                                    <m:t>=1</m:t>
                                  </m:r>
                                </m:sub>
                                <m:sup>
                                  <m:r>
                                    <a:rPr lang="en-US" sz="2800" b="0" i="1" smtClean="0">
                                      <a:solidFill>
                                        <a:srgbClr val="FF0000"/>
                                      </a:solidFill>
                                      <a:latin typeface="Cambria Math" panose="02040503050406030204" pitchFamily="18" charset="0"/>
                                      <a:ea typeface="Cambria Math" panose="02040503050406030204" pitchFamily="18" charset="0"/>
                                    </a:rPr>
                                    <m:t>𝑁</m:t>
                                  </m:r>
                                </m:sup>
                                <m:e>
                                  <m:d>
                                    <m:dPr>
                                      <m:ctrlPr>
                                        <a:rPr lang="en-US" sz="2800" b="0" i="1" smtClean="0">
                                          <a:solidFill>
                                            <a:srgbClr val="FF0000"/>
                                          </a:solidFill>
                                          <a:latin typeface="Cambria Math" panose="02040503050406030204" pitchFamily="18" charset="0"/>
                                          <a:ea typeface="Cambria Math" panose="02040503050406030204" pitchFamily="18" charset="0"/>
                                        </a:rPr>
                                      </m:ctrlPr>
                                    </m:dPr>
                                    <m:e>
                                      <m:r>
                                        <a:rPr lang="en-US" sz="2800" b="0" i="1" smtClean="0">
                                          <a:solidFill>
                                            <a:srgbClr val="FF0000"/>
                                          </a:solidFill>
                                          <a:latin typeface="Cambria Math" panose="02040503050406030204" pitchFamily="18" charset="0"/>
                                          <a:ea typeface="Cambria Math" panose="02040503050406030204" pitchFamily="18" charset="0"/>
                                        </a:rPr>
                                        <m:t>𝐶</m:t>
                                      </m:r>
                                      <m:r>
                                        <a:rPr lang="en-US" sz="2800" b="0" i="1" baseline="-25000" smtClean="0">
                                          <a:solidFill>
                                            <a:srgbClr val="FF0000"/>
                                          </a:solidFill>
                                          <a:latin typeface="Cambria Math" panose="02040503050406030204" pitchFamily="18" charset="0"/>
                                          <a:ea typeface="Cambria Math" panose="02040503050406030204" pitchFamily="18" charset="0"/>
                                        </a:rPr>
                                        <m:t>𝐴</m:t>
                                      </m:r>
                                      <m:r>
                                        <a:rPr lang="en-US" sz="2800" b="0" i="1" smtClean="0">
                                          <a:solidFill>
                                            <a:srgbClr val="FF0000"/>
                                          </a:solidFill>
                                          <a:latin typeface="Cambria Math" panose="02040503050406030204" pitchFamily="18" charset="0"/>
                                          <a:ea typeface="Cambria Math" panose="02040503050406030204" pitchFamily="18" charset="0"/>
                                        </a:rPr>
                                        <m:t>−</m:t>
                                      </m:r>
                                      <m:r>
                                        <a:rPr lang="en-US" sz="2800" b="0" i="1" smtClean="0">
                                          <a:solidFill>
                                            <a:srgbClr val="FF0000"/>
                                          </a:solidFill>
                                          <a:latin typeface="Cambria Math" panose="02040503050406030204" pitchFamily="18" charset="0"/>
                                          <a:ea typeface="Cambria Math" panose="02040503050406030204" pitchFamily="18" charset="0"/>
                                        </a:rPr>
                                        <m:t>𝐶𝑖𝐴</m:t>
                                      </m:r>
                                    </m:e>
                                  </m:d>
                                  <m:r>
                                    <a:rPr lang="en-US" sz="2800" b="0" i="1" baseline="30000" smtClean="0">
                                      <a:solidFill>
                                        <a:srgbClr val="FF0000"/>
                                      </a:solidFill>
                                      <a:latin typeface="Cambria Math" panose="02040503050406030204" pitchFamily="18" charset="0"/>
                                      <a:ea typeface="Cambria Math" panose="02040503050406030204" pitchFamily="18" charset="0"/>
                                    </a:rPr>
                                    <m:t>2</m:t>
                                  </m:r>
                                </m:e>
                              </m:nary>
                            </m:den>
                          </m:f>
                        </m:e>
                      </m:rad>
                    </m:oMath>
                  </m:oMathPara>
                </a14:m>
                <a:endParaRPr lang="en-US" sz="2800" b="0" dirty="0" smtClean="0">
                  <a:solidFill>
                    <a:srgbClr val="FF0000"/>
                  </a:solidFill>
                  <a:ea typeface="Cambria Math" panose="02040503050406030204" pitchFamily="18"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963601" y="2726916"/>
                <a:ext cx="3781997" cy="2149884"/>
              </a:xfrm>
              <a:prstGeom prst="rect">
                <a:avLst/>
              </a:prstGeom>
              <a:blipFill rotWithShape="0">
                <a:blip r:embed="rId2"/>
                <a:stretch>
                  <a:fillRect/>
                </a:stretch>
              </a:blipFill>
            </p:spPr>
            <p:txBody>
              <a:bodyPr/>
              <a:lstStyle/>
              <a:p>
                <a:r>
                  <a:rPr lang="en-US">
                    <a:noFill/>
                  </a:rPr>
                  <a:t> </a:t>
                </a:r>
              </a:p>
            </p:txBody>
          </p:sp>
        </mc:Fallback>
      </mc:AlternateContent>
      <p:pic>
        <p:nvPicPr>
          <p:cNvPr id="8" name="Picture 7"/>
          <p:cNvPicPr>
            <a:picLocks noChangeAspect="1"/>
          </p:cNvPicPr>
          <p:nvPr/>
        </p:nvPicPr>
        <p:blipFill rotWithShape="1">
          <a:blip r:embed="rId3" cstate="print">
            <a:biLevel thresh="5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l="15313" r="14375" b="1250"/>
          <a:stretch/>
        </p:blipFill>
        <p:spPr>
          <a:xfrm>
            <a:off x="158237" y="1066801"/>
            <a:ext cx="4108963" cy="4328108"/>
          </a:xfrm>
          <a:prstGeom prst="rect">
            <a:avLst/>
          </a:prstGeom>
        </p:spPr>
      </p:pic>
      <p:sp>
        <p:nvSpPr>
          <p:cNvPr id="11" name="TextBox 10"/>
          <p:cNvSpPr txBox="1"/>
          <p:nvPr/>
        </p:nvSpPr>
        <p:spPr>
          <a:xfrm>
            <a:off x="0" y="5293659"/>
            <a:ext cx="9144000" cy="1569660"/>
          </a:xfrm>
          <a:prstGeom prst="rect">
            <a:avLst/>
          </a:prstGeom>
          <a:noFill/>
        </p:spPr>
        <p:txBody>
          <a:bodyPr wrap="square" rtlCol="0">
            <a:spAutoFit/>
          </a:bodyPr>
          <a:lstStyle/>
          <a:p>
            <a:pPr algn="just"/>
            <a:r>
              <a:rPr lang="en-US" sz="2400" dirty="0" err="1" smtClean="0">
                <a:solidFill>
                  <a:srgbClr val="0000FF"/>
                </a:solidFill>
              </a:rPr>
              <a:t>Quan</a:t>
            </a:r>
            <a:r>
              <a:rPr lang="en-US" sz="2400" dirty="0" smtClean="0">
                <a:solidFill>
                  <a:srgbClr val="0000FF"/>
                </a:solidFill>
              </a:rPr>
              <a:t> </a:t>
            </a:r>
            <a:r>
              <a:rPr lang="en-US" sz="2400" dirty="0" err="1" smtClean="0">
                <a:solidFill>
                  <a:srgbClr val="0000FF"/>
                </a:solidFill>
              </a:rPr>
              <a:t>hệ</a:t>
            </a:r>
            <a:r>
              <a:rPr lang="en-US" sz="2400" dirty="0" smtClean="0">
                <a:solidFill>
                  <a:srgbClr val="0000FF"/>
                </a:solidFill>
              </a:rPr>
              <a:t> </a:t>
            </a:r>
            <a:r>
              <a:rPr lang="en-US" sz="2400" dirty="0" err="1" smtClean="0">
                <a:solidFill>
                  <a:srgbClr val="0000FF"/>
                </a:solidFill>
              </a:rPr>
              <a:t>giữa</a:t>
            </a:r>
            <a:r>
              <a:rPr lang="en-US" sz="2400" dirty="0" smtClean="0">
                <a:solidFill>
                  <a:srgbClr val="0000FF"/>
                </a:solidFill>
              </a:rPr>
              <a:t> I</a:t>
            </a:r>
            <a:r>
              <a:rPr lang="en-US" sz="2400" baseline="-25000" dirty="0" smtClean="0">
                <a:solidFill>
                  <a:srgbClr val="0000FF"/>
                </a:solidFill>
              </a:rPr>
              <a:t>s</a:t>
            </a:r>
            <a:r>
              <a:rPr lang="en-US" sz="2400" dirty="0" smtClean="0">
                <a:solidFill>
                  <a:srgbClr val="0000FF"/>
                </a:solidFill>
              </a:rPr>
              <a:t> </a:t>
            </a:r>
            <a:r>
              <a:rPr lang="en-US" sz="2400" dirty="0" err="1" smtClean="0">
                <a:solidFill>
                  <a:srgbClr val="0000FF"/>
                </a:solidFill>
              </a:rPr>
              <a:t>và</a:t>
            </a:r>
            <a:r>
              <a:rPr lang="en-US" sz="2400" dirty="0" smtClean="0">
                <a:solidFill>
                  <a:srgbClr val="0000FF"/>
                </a:solidFill>
              </a:rPr>
              <a:t> </a:t>
            </a:r>
            <a:r>
              <a:rPr lang="en-US" sz="2400" dirty="0" err="1" smtClean="0">
                <a:solidFill>
                  <a:srgbClr val="0000FF"/>
                </a:solidFill>
              </a:rPr>
              <a:t>thời</a:t>
            </a:r>
            <a:r>
              <a:rPr lang="en-US" sz="2400" dirty="0" smtClean="0">
                <a:solidFill>
                  <a:srgbClr val="0000FF"/>
                </a:solidFill>
              </a:rPr>
              <a:t> </a:t>
            </a:r>
            <a:r>
              <a:rPr lang="en-US" sz="2400" dirty="0" err="1" smtClean="0">
                <a:solidFill>
                  <a:srgbClr val="0000FF"/>
                </a:solidFill>
              </a:rPr>
              <a:t>gian</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cho</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quá</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trình</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trộn</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cát</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và</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muối</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trong</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máy</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trộn</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thùng</a:t>
            </a:r>
            <a:r>
              <a:rPr lang="en-US" sz="2400" dirty="0" smtClean="0">
                <a:solidFill>
                  <a:srgbClr val="0000FF"/>
                </a:solidFill>
                <a:sym typeface="Symbol" panose="05050102010706020507" pitchFamily="18" charset="2"/>
              </a:rPr>
              <a:t> quay. Ban </a:t>
            </a:r>
            <a:r>
              <a:rPr lang="en-US" sz="2400" dirty="0" err="1" smtClean="0">
                <a:solidFill>
                  <a:srgbClr val="0000FF"/>
                </a:solidFill>
                <a:sym typeface="Symbol" panose="05050102010706020507" pitchFamily="18" charset="2"/>
              </a:rPr>
              <a:t>đầu</a:t>
            </a:r>
            <a:r>
              <a:rPr lang="en-US" sz="2400" dirty="0" smtClean="0">
                <a:solidFill>
                  <a:srgbClr val="0000FF"/>
                </a:solidFill>
                <a:sym typeface="Symbol" panose="05050102010706020507" pitchFamily="18" charset="2"/>
              </a:rPr>
              <a:t> I</a:t>
            </a:r>
            <a:r>
              <a:rPr lang="en-US" sz="2400" baseline="-25000" dirty="0" smtClean="0">
                <a:solidFill>
                  <a:srgbClr val="0000FF"/>
                </a:solidFill>
                <a:sym typeface="Symbol" panose="05050102010706020507" pitchFamily="18" charset="2"/>
              </a:rPr>
              <a:t>s</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tăng</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sau</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đó</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dao</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động</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và</a:t>
            </a:r>
            <a:r>
              <a:rPr lang="en-US" sz="2400" dirty="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giảm</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dần</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khi</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thời</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gian</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trộn</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quá</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lâu</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Vì</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khi</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trộn</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quá</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lâu</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vật</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liệu</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có</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khuynh</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hướng</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tách</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rời</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và</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các</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vật</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liệu</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cùng</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loại</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sẽ</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kết</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dính</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lại</a:t>
            </a:r>
            <a:r>
              <a:rPr lang="en-US" sz="2400" dirty="0" smtClean="0">
                <a:solidFill>
                  <a:srgbClr val="0000FF"/>
                </a:solidFill>
                <a:sym typeface="Symbol" panose="05050102010706020507" pitchFamily="18" charset="2"/>
              </a:rPr>
              <a:t>.</a:t>
            </a:r>
            <a:endParaRPr lang="en-US" sz="2400" dirty="0">
              <a:solidFill>
                <a:srgbClr val="0000FF"/>
              </a:solidFill>
            </a:endParaRPr>
          </a:p>
        </p:txBody>
      </p:sp>
      <p:sp>
        <p:nvSpPr>
          <p:cNvPr id="12" name="TextBox 11"/>
          <p:cNvSpPr txBox="1"/>
          <p:nvPr/>
        </p:nvSpPr>
        <p:spPr>
          <a:xfrm>
            <a:off x="4629687" y="4876800"/>
            <a:ext cx="4514313" cy="400110"/>
          </a:xfrm>
          <a:prstGeom prst="rect">
            <a:avLst/>
          </a:prstGeom>
          <a:noFill/>
        </p:spPr>
        <p:txBody>
          <a:bodyPr wrap="none" rtlCol="0">
            <a:spAutoFit/>
          </a:bodyPr>
          <a:lstStyle/>
          <a:p>
            <a:r>
              <a:rPr lang="en-US" sz="2000" dirty="0" smtClean="0">
                <a:solidFill>
                  <a:srgbClr val="0000FF"/>
                </a:solidFill>
              </a:rPr>
              <a:t>n-</a:t>
            </a:r>
            <a:r>
              <a:rPr lang="en-US" sz="2000" dirty="0" err="1" smtClean="0">
                <a:solidFill>
                  <a:srgbClr val="0000FF"/>
                </a:solidFill>
              </a:rPr>
              <a:t>số</a:t>
            </a:r>
            <a:r>
              <a:rPr lang="en-US" sz="2000" dirty="0" smtClean="0">
                <a:solidFill>
                  <a:srgbClr val="0000FF"/>
                </a:solidFill>
              </a:rPr>
              <a:t> </a:t>
            </a:r>
            <a:r>
              <a:rPr lang="en-US" sz="2000" dirty="0" err="1" smtClean="0">
                <a:solidFill>
                  <a:srgbClr val="0000FF"/>
                </a:solidFill>
              </a:rPr>
              <a:t>hạt</a:t>
            </a:r>
            <a:r>
              <a:rPr lang="en-US" sz="2000" dirty="0" smtClean="0">
                <a:solidFill>
                  <a:srgbClr val="0000FF"/>
                </a:solidFill>
              </a:rPr>
              <a:t> </a:t>
            </a:r>
            <a:r>
              <a:rPr lang="en-US" sz="2000" dirty="0" err="1" smtClean="0">
                <a:solidFill>
                  <a:srgbClr val="0000FF"/>
                </a:solidFill>
              </a:rPr>
              <a:t>trong</a:t>
            </a:r>
            <a:r>
              <a:rPr lang="en-US" sz="2000" dirty="0" smtClean="0">
                <a:solidFill>
                  <a:srgbClr val="0000FF"/>
                </a:solidFill>
              </a:rPr>
              <a:t> </a:t>
            </a:r>
            <a:r>
              <a:rPr lang="en-US" sz="2000" dirty="0" err="1" smtClean="0">
                <a:solidFill>
                  <a:srgbClr val="0000FF"/>
                </a:solidFill>
              </a:rPr>
              <a:t>một</a:t>
            </a:r>
            <a:r>
              <a:rPr lang="en-US" sz="2000" dirty="0" smtClean="0">
                <a:solidFill>
                  <a:srgbClr val="0000FF"/>
                </a:solidFill>
              </a:rPr>
              <a:t> </a:t>
            </a:r>
            <a:r>
              <a:rPr lang="en-US" sz="2000" dirty="0" err="1" smtClean="0">
                <a:solidFill>
                  <a:srgbClr val="0000FF"/>
                </a:solidFill>
              </a:rPr>
              <a:t>thể</a:t>
            </a:r>
            <a:r>
              <a:rPr lang="en-US" sz="2000" dirty="0" smtClean="0">
                <a:solidFill>
                  <a:srgbClr val="0000FF"/>
                </a:solidFill>
              </a:rPr>
              <a:t> </a:t>
            </a:r>
            <a:r>
              <a:rPr lang="en-US" sz="2000" dirty="0" err="1" smtClean="0">
                <a:solidFill>
                  <a:srgbClr val="0000FF"/>
                </a:solidFill>
              </a:rPr>
              <a:t>tích</a:t>
            </a:r>
            <a:r>
              <a:rPr lang="en-US" sz="2000" dirty="0" smtClean="0">
                <a:solidFill>
                  <a:srgbClr val="0000FF"/>
                </a:solidFill>
              </a:rPr>
              <a:t> </a:t>
            </a:r>
            <a:r>
              <a:rPr lang="en-US" sz="2000" dirty="0" err="1" smtClean="0">
                <a:solidFill>
                  <a:srgbClr val="0000FF"/>
                </a:solidFill>
              </a:rPr>
              <a:t>mẫu</a:t>
            </a:r>
            <a:r>
              <a:rPr lang="en-US" sz="2000" dirty="0" smtClean="0">
                <a:solidFill>
                  <a:srgbClr val="0000FF"/>
                </a:solidFill>
              </a:rPr>
              <a:t> </a:t>
            </a:r>
            <a:r>
              <a:rPr lang="en-US" sz="2000" dirty="0" err="1" smtClean="0">
                <a:solidFill>
                  <a:srgbClr val="0000FF"/>
                </a:solidFill>
              </a:rPr>
              <a:t>hỗn</a:t>
            </a:r>
            <a:r>
              <a:rPr lang="en-US" sz="2000" dirty="0" smtClean="0">
                <a:solidFill>
                  <a:srgbClr val="0000FF"/>
                </a:solidFill>
              </a:rPr>
              <a:t> </a:t>
            </a:r>
            <a:r>
              <a:rPr lang="en-US" sz="2000" dirty="0" err="1" smtClean="0">
                <a:solidFill>
                  <a:srgbClr val="0000FF"/>
                </a:solidFill>
              </a:rPr>
              <a:t>hợp</a:t>
            </a:r>
            <a:r>
              <a:rPr lang="en-US" sz="2000" dirty="0" smtClean="0">
                <a:solidFill>
                  <a:srgbClr val="0000FF"/>
                </a:solidFill>
              </a:rPr>
              <a:t>.</a:t>
            </a:r>
            <a:endParaRPr lang="en-US" sz="2000" dirty="0">
              <a:solidFill>
                <a:srgbClr val="0000FF"/>
              </a:solidFill>
            </a:endParaRPr>
          </a:p>
        </p:txBody>
      </p:sp>
      <p:sp>
        <p:nvSpPr>
          <p:cNvPr id="9" name="Slide Number Placeholder 2"/>
          <p:cNvSpPr>
            <a:spLocks noGrp="1"/>
          </p:cNvSpPr>
          <p:nvPr>
            <p:ph type="sldNum" sz="quarter" idx="12"/>
          </p:nvPr>
        </p:nvSpPr>
        <p:spPr>
          <a:xfrm>
            <a:off x="7010400" y="6477000"/>
            <a:ext cx="2133600" cy="365125"/>
          </a:xfrm>
        </p:spPr>
        <p:txBody>
          <a:bodyPr/>
          <a:lstStyle/>
          <a:p>
            <a:r>
              <a:rPr lang="en-US" sz="1600" dirty="0">
                <a:latin typeface="Arial" pitchFamily="34" charset="0"/>
                <a:cs typeface="Arial" pitchFamily="34" charset="0"/>
              </a:rPr>
              <a:t>8</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5693956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7"/>
          <p:cNvSpPr>
            <a:spLocks noChangeArrowheads="1"/>
          </p:cNvSpPr>
          <p:nvPr/>
        </p:nvSpPr>
        <p:spPr bwMode="auto">
          <a:xfrm>
            <a:off x="0" y="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sz="3600" b="1" dirty="0" smtClean="0">
                <a:solidFill>
                  <a:srgbClr val="FF0066"/>
                </a:solidFill>
              </a:rPr>
              <a:t>16.1. </a:t>
            </a:r>
            <a:r>
              <a:rPr lang="en-US" sz="3600" b="1" dirty="0" err="1" smtClean="0">
                <a:solidFill>
                  <a:srgbClr val="FF0066"/>
                </a:solidFill>
              </a:rPr>
              <a:t>Quá</a:t>
            </a:r>
            <a:r>
              <a:rPr lang="en-US" sz="3600" b="1" dirty="0" smtClean="0">
                <a:solidFill>
                  <a:srgbClr val="FF0066"/>
                </a:solidFill>
              </a:rPr>
              <a:t> </a:t>
            </a:r>
            <a:r>
              <a:rPr lang="en-US" sz="3600" b="1" dirty="0" err="1" smtClean="0">
                <a:solidFill>
                  <a:srgbClr val="FF0066"/>
                </a:solidFill>
              </a:rPr>
              <a:t>trình</a:t>
            </a:r>
            <a:r>
              <a:rPr lang="en-US" sz="3600" b="1" dirty="0" smtClean="0">
                <a:solidFill>
                  <a:srgbClr val="FF0066"/>
                </a:solidFill>
              </a:rPr>
              <a:t> </a:t>
            </a:r>
            <a:r>
              <a:rPr lang="en-US" sz="3600" b="1" dirty="0" err="1" smtClean="0">
                <a:solidFill>
                  <a:srgbClr val="FF0066"/>
                </a:solidFill>
              </a:rPr>
              <a:t>trộn</a:t>
            </a:r>
            <a:endParaRPr lang="en-US" sz="3600" dirty="0">
              <a:solidFill>
                <a:srgbClr val="FF0066"/>
              </a:solidFill>
            </a:endParaRPr>
          </a:p>
        </p:txBody>
      </p:sp>
      <p:sp>
        <p:nvSpPr>
          <p:cNvPr id="3" name="TextBox 2"/>
          <p:cNvSpPr txBox="1"/>
          <p:nvPr/>
        </p:nvSpPr>
        <p:spPr>
          <a:xfrm>
            <a:off x="-1" y="533936"/>
            <a:ext cx="5738521" cy="1323439"/>
          </a:xfrm>
          <a:prstGeom prst="rect">
            <a:avLst/>
          </a:prstGeom>
          <a:noFill/>
        </p:spPr>
        <p:txBody>
          <a:bodyPr wrap="square" rtlCol="0">
            <a:spAutoFit/>
          </a:bodyPr>
          <a:lstStyle/>
          <a:p>
            <a:pPr algn="just"/>
            <a:r>
              <a:rPr lang="en-US" sz="3200" b="1" dirty="0" err="1" smtClean="0">
                <a:solidFill>
                  <a:srgbClr val="009900"/>
                </a:solidFill>
              </a:rPr>
              <a:t>Thời</a:t>
            </a:r>
            <a:r>
              <a:rPr lang="en-US" sz="3200" b="1" dirty="0" smtClean="0">
                <a:solidFill>
                  <a:srgbClr val="009900"/>
                </a:solidFill>
              </a:rPr>
              <a:t> </a:t>
            </a:r>
            <a:r>
              <a:rPr lang="en-US" sz="3200" b="1" dirty="0" err="1" smtClean="0">
                <a:solidFill>
                  <a:srgbClr val="009900"/>
                </a:solidFill>
              </a:rPr>
              <a:t>gian</a:t>
            </a:r>
            <a:r>
              <a:rPr lang="en-US" sz="3200" b="1" dirty="0" smtClean="0">
                <a:solidFill>
                  <a:srgbClr val="009900"/>
                </a:solidFill>
              </a:rPr>
              <a:t> </a:t>
            </a:r>
            <a:r>
              <a:rPr lang="en-US" sz="3200" b="1" dirty="0" err="1" smtClean="0">
                <a:solidFill>
                  <a:srgbClr val="009900"/>
                </a:solidFill>
              </a:rPr>
              <a:t>trộn</a:t>
            </a:r>
            <a:r>
              <a:rPr lang="en-US" sz="3200" b="1" dirty="0" smtClean="0">
                <a:solidFill>
                  <a:srgbClr val="009900"/>
                </a:solidFill>
              </a:rPr>
              <a:t>: </a:t>
            </a:r>
            <a:r>
              <a:rPr lang="en-US" sz="2400" dirty="0" err="1" smtClean="0">
                <a:solidFill>
                  <a:srgbClr val="0000FF"/>
                </a:solidFill>
              </a:rPr>
              <a:t>được</a:t>
            </a:r>
            <a:r>
              <a:rPr lang="en-US" sz="2400" dirty="0" smtClean="0">
                <a:solidFill>
                  <a:srgbClr val="0000FF"/>
                </a:solidFill>
              </a:rPr>
              <a:t> </a:t>
            </a:r>
            <a:r>
              <a:rPr lang="en-US" sz="2400" dirty="0" err="1" smtClean="0">
                <a:solidFill>
                  <a:srgbClr val="0000FF"/>
                </a:solidFill>
              </a:rPr>
              <a:t>tính</a:t>
            </a:r>
            <a:r>
              <a:rPr lang="en-US" sz="2400" dirty="0" smtClean="0">
                <a:solidFill>
                  <a:srgbClr val="0000FF"/>
                </a:solidFill>
              </a:rPr>
              <a:t> </a:t>
            </a:r>
            <a:r>
              <a:rPr lang="en-US" sz="2400" dirty="0" err="1" smtClean="0">
                <a:solidFill>
                  <a:srgbClr val="0000FF"/>
                </a:solidFill>
              </a:rPr>
              <a:t>khi</a:t>
            </a:r>
            <a:r>
              <a:rPr lang="en-US" sz="2400" dirty="0" smtClean="0">
                <a:solidFill>
                  <a:srgbClr val="0000FF"/>
                </a:solidFill>
              </a:rPr>
              <a:t> </a:t>
            </a:r>
            <a:r>
              <a:rPr lang="en-US" sz="2400" dirty="0" err="1" smtClean="0">
                <a:solidFill>
                  <a:srgbClr val="0000FF"/>
                </a:solidFill>
              </a:rPr>
              <a:t>biết</a:t>
            </a:r>
            <a:r>
              <a:rPr lang="en-US" sz="2400" dirty="0" smtClean="0">
                <a:solidFill>
                  <a:srgbClr val="0000FF"/>
                </a:solidFill>
              </a:rPr>
              <a:t> </a:t>
            </a:r>
            <a:r>
              <a:rPr lang="en-US" sz="2400" dirty="0" err="1" smtClean="0">
                <a:solidFill>
                  <a:srgbClr val="0000FF"/>
                </a:solidFill>
              </a:rPr>
              <a:t>chỉ</a:t>
            </a:r>
            <a:r>
              <a:rPr lang="en-US" sz="2400" dirty="0" smtClean="0">
                <a:solidFill>
                  <a:srgbClr val="0000FF"/>
                </a:solidFill>
              </a:rPr>
              <a:t> </a:t>
            </a:r>
            <a:r>
              <a:rPr lang="en-US" sz="2400" dirty="0" err="1" smtClean="0">
                <a:solidFill>
                  <a:srgbClr val="0000FF"/>
                </a:solidFill>
              </a:rPr>
              <a:t>số</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mong</a:t>
            </a:r>
            <a:r>
              <a:rPr lang="en-US" sz="2400" dirty="0" smtClean="0">
                <a:solidFill>
                  <a:srgbClr val="0000FF"/>
                </a:solidFill>
              </a:rPr>
              <a:t> </a:t>
            </a:r>
            <a:r>
              <a:rPr lang="en-US" sz="2400" dirty="0" err="1" smtClean="0">
                <a:solidFill>
                  <a:srgbClr val="0000FF"/>
                </a:solidFill>
              </a:rPr>
              <a:t>muốn</a:t>
            </a:r>
            <a:r>
              <a:rPr lang="en-US" sz="2400" dirty="0" smtClean="0">
                <a:solidFill>
                  <a:srgbClr val="0000FF"/>
                </a:solidFill>
              </a:rPr>
              <a:t>, I</a:t>
            </a:r>
            <a:r>
              <a:rPr lang="en-US" sz="2400" baseline="-25000" dirty="0" smtClean="0">
                <a:solidFill>
                  <a:srgbClr val="0000FF"/>
                </a:solidFill>
              </a:rPr>
              <a:t>s</a:t>
            </a:r>
            <a:r>
              <a:rPr lang="en-US" sz="2400" dirty="0" smtClean="0">
                <a:solidFill>
                  <a:srgbClr val="0000FF"/>
                </a:solidFill>
              </a:rPr>
              <a:t>, </a:t>
            </a:r>
            <a:r>
              <a:rPr lang="en-US" sz="2400" dirty="0" err="1" smtClean="0">
                <a:solidFill>
                  <a:srgbClr val="0000FF"/>
                </a:solidFill>
              </a:rPr>
              <a:t>hằng</a:t>
            </a:r>
            <a:r>
              <a:rPr lang="en-US" sz="2400" dirty="0" smtClean="0">
                <a:solidFill>
                  <a:srgbClr val="0000FF"/>
                </a:solidFill>
              </a:rPr>
              <a:t> </a:t>
            </a:r>
            <a:r>
              <a:rPr lang="en-US" sz="2400" dirty="0" err="1" smtClean="0">
                <a:solidFill>
                  <a:srgbClr val="0000FF"/>
                </a:solidFill>
              </a:rPr>
              <a:t>số</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k </a:t>
            </a:r>
            <a:r>
              <a:rPr lang="en-US" sz="2400" dirty="0" err="1" smtClean="0">
                <a:solidFill>
                  <a:srgbClr val="0000FF"/>
                </a:solidFill>
              </a:rPr>
              <a:t>và</a:t>
            </a:r>
            <a:r>
              <a:rPr lang="en-US" sz="2400" dirty="0" smtClean="0">
                <a:solidFill>
                  <a:srgbClr val="0000FF"/>
                </a:solidFill>
              </a:rPr>
              <a:t> </a:t>
            </a:r>
            <a:r>
              <a:rPr lang="en-US" sz="2400" dirty="0" err="1" smtClean="0">
                <a:solidFill>
                  <a:srgbClr val="0000FF"/>
                </a:solidFill>
              </a:rPr>
              <a:t>không</a:t>
            </a:r>
            <a:r>
              <a:rPr lang="en-US" sz="2400" dirty="0" smtClean="0">
                <a:solidFill>
                  <a:srgbClr val="0000FF"/>
                </a:solidFill>
              </a:rPr>
              <a:t> </a:t>
            </a:r>
            <a:r>
              <a:rPr lang="en-US" sz="2400" dirty="0" err="1" smtClean="0">
                <a:solidFill>
                  <a:srgbClr val="0000FF"/>
                </a:solidFill>
              </a:rPr>
              <a:t>có</a:t>
            </a:r>
            <a:r>
              <a:rPr lang="en-US" sz="2400" dirty="0" smtClean="0">
                <a:solidFill>
                  <a:srgbClr val="0000FF"/>
                </a:solidFill>
              </a:rPr>
              <a:t> </a:t>
            </a:r>
            <a:r>
              <a:rPr lang="en-US" sz="2400" dirty="0" err="1" smtClean="0">
                <a:solidFill>
                  <a:srgbClr val="0000FF"/>
                </a:solidFill>
              </a:rPr>
              <a:t>các</a:t>
            </a:r>
            <a:r>
              <a:rPr lang="en-US" sz="2400" dirty="0" smtClean="0">
                <a:solidFill>
                  <a:srgbClr val="0000FF"/>
                </a:solidFill>
              </a:rPr>
              <a:t> </a:t>
            </a:r>
            <a:r>
              <a:rPr lang="en-US" sz="2400" dirty="0" err="1" smtClean="0">
                <a:solidFill>
                  <a:srgbClr val="0000FF"/>
                </a:solidFill>
              </a:rPr>
              <a:t>lực</a:t>
            </a:r>
            <a:r>
              <a:rPr lang="en-US" sz="2400" dirty="0" smtClean="0">
                <a:solidFill>
                  <a:srgbClr val="0000FF"/>
                </a:solidFill>
              </a:rPr>
              <a:t> </a:t>
            </a:r>
            <a:r>
              <a:rPr lang="en-US" sz="2400" dirty="0" err="1" smtClean="0">
                <a:solidFill>
                  <a:srgbClr val="0000FF"/>
                </a:solidFill>
              </a:rPr>
              <a:t>chống</a:t>
            </a:r>
            <a:r>
              <a:rPr lang="en-US" sz="2400" dirty="0" smtClean="0">
                <a:solidFill>
                  <a:srgbClr val="0000FF"/>
                </a:solidFill>
              </a:rPr>
              <a:t> </a:t>
            </a:r>
            <a:r>
              <a:rPr lang="en-US" sz="2400" dirty="0" err="1" smtClean="0">
                <a:solidFill>
                  <a:srgbClr val="0000FF"/>
                </a:solidFill>
              </a:rPr>
              <a:t>lại</a:t>
            </a:r>
            <a:r>
              <a:rPr lang="en-US" sz="2400" dirty="0" smtClean="0">
                <a:solidFill>
                  <a:srgbClr val="0000FF"/>
                </a:solidFill>
              </a:rPr>
              <a:t> </a:t>
            </a:r>
            <a:r>
              <a:rPr lang="en-US" sz="2400" dirty="0" err="1" smtClean="0">
                <a:solidFill>
                  <a:srgbClr val="0000FF"/>
                </a:solidFill>
              </a:rPr>
              <a:t>quá</a:t>
            </a:r>
            <a:r>
              <a:rPr lang="en-US" sz="2400" dirty="0" smtClean="0">
                <a:solidFill>
                  <a:srgbClr val="0000FF"/>
                </a:solidFill>
              </a:rPr>
              <a:t> </a:t>
            </a:r>
            <a:r>
              <a:rPr lang="en-US" sz="2400" dirty="0" err="1" smtClean="0">
                <a:solidFill>
                  <a:srgbClr val="0000FF"/>
                </a:solidFill>
              </a:rPr>
              <a:t>trình</a:t>
            </a:r>
            <a:r>
              <a:rPr lang="en-US" sz="2400" dirty="0" smtClean="0">
                <a:solidFill>
                  <a:srgbClr val="0000FF"/>
                </a:solidFill>
              </a:rPr>
              <a:t> </a:t>
            </a:r>
            <a:r>
              <a:rPr lang="en-US" sz="2400" dirty="0" err="1" smtClean="0">
                <a:solidFill>
                  <a:srgbClr val="0000FF"/>
                </a:solidFill>
              </a:rPr>
              <a:t>trộn</a:t>
            </a:r>
            <a:r>
              <a:rPr lang="en-US" sz="2400" dirty="0">
                <a:solidFill>
                  <a:srgbClr val="0000FF"/>
                </a:solidFill>
              </a:rPr>
              <a:t>.</a:t>
            </a:r>
            <a:endParaRPr lang="en-US" sz="2400" dirty="0" smtClean="0">
              <a:solidFill>
                <a:srgbClr val="0000FF"/>
              </a:solidFill>
            </a:endParaRPr>
          </a:p>
        </p:txBody>
      </p:sp>
      <mc:AlternateContent xmlns:mc="http://schemas.openxmlformats.org/markup-compatibility/2006">
        <mc:Choice xmlns:a14="http://schemas.microsoft.com/office/drawing/2010/main" Requires="a14">
          <p:sp>
            <p:nvSpPr>
              <p:cNvPr id="6" name="TextBox 5"/>
              <p:cNvSpPr txBox="1"/>
              <p:nvPr/>
            </p:nvSpPr>
            <p:spPr>
              <a:xfrm>
                <a:off x="5887572" y="457200"/>
                <a:ext cx="2799228" cy="146585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solidFill>
                            <a:srgbClr val="FF0000"/>
                          </a:solidFill>
                          <a:latin typeface="Cambria Math" panose="02040503050406030204" pitchFamily="18" charset="0"/>
                          <a:ea typeface="Cambria Math" panose="02040503050406030204" pitchFamily="18" charset="0"/>
                        </a:rPr>
                        <m:t>𝜏</m:t>
                      </m:r>
                      <m:r>
                        <a:rPr lang="en-US" sz="3200" b="0" i="1" smtClean="0">
                          <a:solidFill>
                            <a:srgbClr val="FF0000"/>
                          </a:solidFill>
                          <a:latin typeface="Cambria Math" panose="02040503050406030204" pitchFamily="18" charset="0"/>
                          <a:ea typeface="Cambria Math" panose="02040503050406030204" pitchFamily="18" charset="0"/>
                        </a:rPr>
                        <m:t>=</m:t>
                      </m:r>
                      <m:f>
                        <m:fPr>
                          <m:ctrlPr>
                            <a:rPr lang="en-US" sz="3200" b="0" i="1" smtClean="0">
                              <a:solidFill>
                                <a:srgbClr val="FF0000"/>
                              </a:solidFill>
                              <a:latin typeface="Cambria Math" panose="02040503050406030204" pitchFamily="18" charset="0"/>
                              <a:ea typeface="Cambria Math" panose="02040503050406030204" pitchFamily="18" charset="0"/>
                            </a:rPr>
                          </m:ctrlPr>
                        </m:fPr>
                        <m:num>
                          <m:r>
                            <a:rPr lang="en-US" sz="3200" b="0" i="1" smtClean="0">
                              <a:solidFill>
                                <a:srgbClr val="FF0000"/>
                              </a:solidFill>
                              <a:latin typeface="Cambria Math" panose="02040503050406030204" pitchFamily="18" charset="0"/>
                              <a:ea typeface="Cambria Math" panose="02040503050406030204" pitchFamily="18" charset="0"/>
                            </a:rPr>
                            <m:t>1</m:t>
                          </m:r>
                        </m:num>
                        <m:den>
                          <m:r>
                            <a:rPr lang="en-US" sz="3200" b="0" i="1" smtClean="0">
                              <a:solidFill>
                                <a:srgbClr val="FF0000"/>
                              </a:solidFill>
                              <a:latin typeface="Cambria Math" panose="02040503050406030204" pitchFamily="18" charset="0"/>
                              <a:ea typeface="Cambria Math" panose="02040503050406030204" pitchFamily="18" charset="0"/>
                            </a:rPr>
                            <m:t>𝑘</m:t>
                          </m:r>
                        </m:den>
                      </m:f>
                      <m:r>
                        <a:rPr lang="en-US" sz="3200" b="0" i="1" smtClean="0">
                          <a:solidFill>
                            <a:srgbClr val="FF0000"/>
                          </a:solidFill>
                          <a:latin typeface="Cambria Math" panose="02040503050406030204" pitchFamily="18" charset="0"/>
                          <a:ea typeface="Cambria Math" panose="02040503050406030204" pitchFamily="18" charset="0"/>
                        </a:rPr>
                        <m:t>𝑙𝑛</m:t>
                      </m:r>
                      <m:f>
                        <m:fPr>
                          <m:ctrlPr>
                            <a:rPr lang="en-US" sz="3200" b="0" i="1" smtClean="0">
                              <a:solidFill>
                                <a:srgbClr val="FF0000"/>
                              </a:solidFill>
                              <a:latin typeface="Cambria Math" panose="02040503050406030204" pitchFamily="18" charset="0"/>
                              <a:ea typeface="Cambria Math" panose="02040503050406030204" pitchFamily="18" charset="0"/>
                            </a:rPr>
                          </m:ctrlPr>
                        </m:fPr>
                        <m:num>
                          <m:r>
                            <a:rPr lang="en-US" sz="3200" b="0" i="1" smtClean="0">
                              <a:solidFill>
                                <a:srgbClr val="FF0000"/>
                              </a:solidFill>
                              <a:latin typeface="Cambria Math" panose="02040503050406030204" pitchFamily="18" charset="0"/>
                              <a:ea typeface="Cambria Math" panose="02040503050406030204" pitchFamily="18" charset="0"/>
                            </a:rPr>
                            <m:t>1−</m:t>
                          </m:r>
                          <m:f>
                            <m:fPr>
                              <m:ctrlPr>
                                <a:rPr lang="en-US" sz="3200" b="0" i="1" smtClean="0">
                                  <a:solidFill>
                                    <a:srgbClr val="FF0000"/>
                                  </a:solidFill>
                                  <a:latin typeface="Cambria Math" panose="02040503050406030204" pitchFamily="18" charset="0"/>
                                  <a:ea typeface="Cambria Math" panose="02040503050406030204" pitchFamily="18" charset="0"/>
                                </a:rPr>
                              </m:ctrlPr>
                            </m:fPr>
                            <m:num>
                              <m:r>
                                <a:rPr lang="en-US" sz="3200" b="0" i="1" smtClean="0">
                                  <a:solidFill>
                                    <a:srgbClr val="FF0000"/>
                                  </a:solidFill>
                                  <a:latin typeface="Cambria Math" panose="02040503050406030204" pitchFamily="18" charset="0"/>
                                  <a:ea typeface="Cambria Math" panose="02040503050406030204" pitchFamily="18" charset="0"/>
                                </a:rPr>
                                <m:t>1</m:t>
                              </m:r>
                            </m:num>
                            <m:den>
                              <m:rad>
                                <m:radPr>
                                  <m:degHide m:val="on"/>
                                  <m:ctrlPr>
                                    <a:rPr lang="en-US" sz="3200" b="0" i="1" smtClean="0">
                                      <a:solidFill>
                                        <a:srgbClr val="FF0000"/>
                                      </a:solidFill>
                                      <a:latin typeface="Cambria Math" panose="02040503050406030204" pitchFamily="18" charset="0"/>
                                      <a:ea typeface="Cambria Math" panose="02040503050406030204" pitchFamily="18" charset="0"/>
                                    </a:rPr>
                                  </m:ctrlPr>
                                </m:radPr>
                                <m:deg/>
                                <m:e>
                                  <m:r>
                                    <a:rPr lang="en-US" sz="3200" b="0" i="1" smtClean="0">
                                      <a:solidFill>
                                        <a:srgbClr val="FF0000"/>
                                      </a:solidFill>
                                      <a:latin typeface="Cambria Math" panose="02040503050406030204" pitchFamily="18" charset="0"/>
                                      <a:ea typeface="Cambria Math" panose="02040503050406030204" pitchFamily="18" charset="0"/>
                                    </a:rPr>
                                    <m:t>𝑛</m:t>
                                  </m:r>
                                </m:e>
                              </m:rad>
                            </m:den>
                          </m:f>
                        </m:num>
                        <m:den>
                          <m:r>
                            <a:rPr lang="en-US" sz="3200" b="0" i="1" smtClean="0">
                              <a:solidFill>
                                <a:srgbClr val="FF0000"/>
                              </a:solidFill>
                              <a:latin typeface="Cambria Math" panose="02040503050406030204" pitchFamily="18" charset="0"/>
                              <a:ea typeface="Cambria Math" panose="02040503050406030204" pitchFamily="18" charset="0"/>
                            </a:rPr>
                            <m:t>1−</m:t>
                          </m:r>
                          <m:sSub>
                            <m:sSubPr>
                              <m:ctrlPr>
                                <a:rPr lang="en-US" sz="3200" b="0" i="1" smtClean="0">
                                  <a:solidFill>
                                    <a:srgbClr val="FF0000"/>
                                  </a:solidFill>
                                  <a:latin typeface="Cambria Math" panose="02040503050406030204" pitchFamily="18" charset="0"/>
                                  <a:ea typeface="Cambria Math" panose="02040503050406030204" pitchFamily="18" charset="0"/>
                                </a:rPr>
                              </m:ctrlPr>
                            </m:sSubPr>
                            <m:e>
                              <m:r>
                                <a:rPr lang="en-US" sz="3200" b="0" i="1" smtClean="0">
                                  <a:solidFill>
                                    <a:srgbClr val="FF0000"/>
                                  </a:solidFill>
                                  <a:latin typeface="Cambria Math" panose="02040503050406030204" pitchFamily="18" charset="0"/>
                                  <a:ea typeface="Cambria Math" panose="02040503050406030204" pitchFamily="18" charset="0"/>
                                </a:rPr>
                                <m:t>𝐼</m:t>
                              </m:r>
                            </m:e>
                            <m:sub>
                              <m:r>
                                <a:rPr lang="en-US" sz="3200" b="0" i="1" smtClean="0">
                                  <a:solidFill>
                                    <a:srgbClr val="FF0000"/>
                                  </a:solidFill>
                                  <a:latin typeface="Cambria Math" panose="02040503050406030204" pitchFamily="18" charset="0"/>
                                  <a:ea typeface="Cambria Math" panose="02040503050406030204" pitchFamily="18" charset="0"/>
                                </a:rPr>
                                <m:t>𝑆</m:t>
                              </m:r>
                            </m:sub>
                          </m:sSub>
                        </m:den>
                      </m:f>
                    </m:oMath>
                  </m:oMathPara>
                </a14:m>
                <a:endParaRPr lang="en-US" sz="3200" dirty="0">
                  <a:solidFill>
                    <a:srgbClr val="FF0000"/>
                  </a:solidFill>
                </a:endParaRPr>
              </a:p>
            </p:txBody>
          </p:sp>
        </mc:Choice>
        <mc:Fallback>
          <p:sp>
            <p:nvSpPr>
              <p:cNvPr id="6" name="TextBox 5"/>
              <p:cNvSpPr txBox="1">
                <a:spLocks noRot="1" noChangeAspect="1" noMove="1" noResize="1" noEditPoints="1" noAdjustHandles="1" noChangeArrowheads="1" noChangeShapeType="1" noTextEdit="1"/>
              </p:cNvSpPr>
              <p:nvPr/>
            </p:nvSpPr>
            <p:spPr>
              <a:xfrm>
                <a:off x="5887572" y="457200"/>
                <a:ext cx="2799228" cy="1465851"/>
              </a:xfrm>
              <a:prstGeom prst="rect">
                <a:avLst/>
              </a:prstGeom>
              <a:blipFill rotWithShape="0">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0" y="1905000"/>
                <a:ext cx="9144000" cy="4913076"/>
              </a:xfrm>
              <a:prstGeom prst="rect">
                <a:avLst/>
              </a:prstGeom>
              <a:noFill/>
            </p:spPr>
            <p:txBody>
              <a:bodyPr wrap="square" lIns="0" tIns="0" rIns="0" bIns="0" rtlCol="0">
                <a:spAutoFit/>
              </a:bodyPr>
              <a:lstStyle/>
              <a:p>
                <a:pPr algn="just"/>
                <a:r>
                  <a:rPr lang="en-US" sz="2400" b="1" dirty="0" err="1" smtClean="0">
                    <a:solidFill>
                      <a:srgbClr val="FF6600"/>
                    </a:solidFill>
                  </a:rPr>
                  <a:t>Động</a:t>
                </a:r>
                <a:r>
                  <a:rPr lang="en-US" sz="2400" b="1" dirty="0" smtClean="0">
                    <a:solidFill>
                      <a:srgbClr val="FF6600"/>
                    </a:solidFill>
                  </a:rPr>
                  <a:t> </a:t>
                </a:r>
                <a:r>
                  <a:rPr lang="en-US" sz="2400" b="1" dirty="0" err="1" smtClean="0">
                    <a:solidFill>
                      <a:srgbClr val="FF6600"/>
                    </a:solidFill>
                  </a:rPr>
                  <a:t>lực</a:t>
                </a:r>
                <a:r>
                  <a:rPr lang="en-US" sz="2400" b="1" dirty="0" smtClean="0">
                    <a:solidFill>
                      <a:srgbClr val="FF6600"/>
                    </a:solidFill>
                  </a:rPr>
                  <a:t> </a:t>
                </a:r>
                <a:r>
                  <a:rPr lang="en-US" sz="2400" b="1" dirty="0" err="1" smtClean="0">
                    <a:solidFill>
                      <a:srgbClr val="FF6600"/>
                    </a:solidFill>
                  </a:rPr>
                  <a:t>quá</a:t>
                </a:r>
                <a:r>
                  <a:rPr lang="en-US" sz="2400" b="1" dirty="0" smtClean="0">
                    <a:solidFill>
                      <a:srgbClr val="FF6600"/>
                    </a:solidFill>
                  </a:rPr>
                  <a:t> </a:t>
                </a:r>
                <a:r>
                  <a:rPr lang="en-US" sz="2400" b="1" dirty="0" err="1" smtClean="0">
                    <a:solidFill>
                      <a:srgbClr val="FF6600"/>
                    </a:solidFill>
                  </a:rPr>
                  <a:t>trình</a:t>
                </a:r>
                <a:r>
                  <a:rPr lang="en-US" sz="2400" b="1" dirty="0" smtClean="0">
                    <a:solidFill>
                      <a:srgbClr val="FF6600"/>
                    </a:solidFill>
                  </a:rPr>
                  <a:t> </a:t>
                </a:r>
                <a:r>
                  <a:rPr lang="en-US" sz="2400" b="1" dirty="0" err="1" smtClean="0">
                    <a:solidFill>
                      <a:srgbClr val="FF6600"/>
                    </a:solidFill>
                  </a:rPr>
                  <a:t>trộn</a:t>
                </a:r>
                <a:r>
                  <a:rPr lang="en-US" sz="2400" b="1" dirty="0" smtClean="0">
                    <a:solidFill>
                      <a:srgbClr val="FF6600"/>
                    </a:solidFill>
                  </a:rPr>
                  <a:t>: </a:t>
                </a:r>
                <a:r>
                  <a:rPr lang="en-US" sz="2400" dirty="0" err="1" smtClean="0">
                    <a:solidFill>
                      <a:srgbClr val="0000FF"/>
                    </a:solidFill>
                  </a:rPr>
                  <a:t>tại</a:t>
                </a:r>
                <a:r>
                  <a:rPr lang="en-US" sz="2400" dirty="0" smtClean="0">
                    <a:solidFill>
                      <a:srgbClr val="0000FF"/>
                    </a:solidFill>
                  </a:rPr>
                  <a:t> </a:t>
                </a:r>
                <a:r>
                  <a:rPr lang="en-US" sz="2400" dirty="0" err="1" smtClean="0">
                    <a:solidFill>
                      <a:srgbClr val="0000FF"/>
                    </a:solidFill>
                  </a:rPr>
                  <a:t>thời</a:t>
                </a:r>
                <a:r>
                  <a:rPr lang="en-US" sz="2400" dirty="0" smtClean="0">
                    <a:solidFill>
                      <a:srgbClr val="0000FF"/>
                    </a:solidFill>
                  </a:rPr>
                  <a:t> </a:t>
                </a:r>
                <a:r>
                  <a:rPr lang="en-US" sz="2400" dirty="0" err="1" smtClean="0">
                    <a:solidFill>
                      <a:srgbClr val="0000FF"/>
                    </a:solidFill>
                  </a:rPr>
                  <a:t>điểm</a:t>
                </a:r>
                <a:r>
                  <a:rPr lang="en-US" sz="2400" dirty="0" smtClean="0">
                    <a:solidFill>
                      <a:srgbClr val="0000FF"/>
                    </a:solidFill>
                  </a:rPr>
                  <a:t> </a:t>
                </a:r>
                <a:r>
                  <a:rPr lang="en-US" sz="2400" dirty="0" err="1" smtClean="0">
                    <a:solidFill>
                      <a:srgbClr val="0000FF"/>
                    </a:solidFill>
                  </a:rPr>
                  <a:t>bất</a:t>
                </a:r>
                <a:r>
                  <a:rPr lang="en-US" sz="2400" dirty="0" smtClean="0">
                    <a:solidFill>
                      <a:srgbClr val="0000FF"/>
                    </a:solidFill>
                  </a:rPr>
                  <a:t> </a:t>
                </a:r>
                <a:r>
                  <a:rPr lang="en-US" sz="2400" dirty="0" err="1" smtClean="0">
                    <a:solidFill>
                      <a:srgbClr val="0000FF"/>
                    </a:solidFill>
                  </a:rPr>
                  <a:t>kỳ</a:t>
                </a:r>
                <a:r>
                  <a:rPr lang="en-US" sz="2400" dirty="0">
                    <a:solidFill>
                      <a:srgbClr val="0000FF"/>
                    </a:solidFill>
                  </a:rPr>
                  <a:t>:</a:t>
                </a:r>
                <a:r>
                  <a:rPr lang="en-US" sz="2400" dirty="0" smtClean="0">
                    <a:solidFill>
                      <a:srgbClr val="0000FF"/>
                    </a:solidFill>
                  </a:rPr>
                  <a:t> </a:t>
                </a:r>
                <a:r>
                  <a:rPr lang="en-US" sz="2400" dirty="0" smtClean="0">
                    <a:solidFill>
                      <a:srgbClr val="FF0000"/>
                    </a:solidFill>
                  </a:rPr>
                  <a:t>(1 – I</a:t>
                </a:r>
                <a:r>
                  <a:rPr lang="en-US" sz="2400" baseline="-25000" dirty="0" smtClean="0">
                    <a:solidFill>
                      <a:srgbClr val="FF0000"/>
                    </a:solidFill>
                  </a:rPr>
                  <a:t>s</a:t>
                </a:r>
                <a:r>
                  <a:rPr lang="en-US" sz="2400" dirty="0" smtClean="0">
                    <a:solidFill>
                      <a:srgbClr val="FF0000"/>
                    </a:solidFill>
                  </a:rPr>
                  <a:t>) </a:t>
                </a:r>
              </a:p>
              <a:p>
                <a:pPr algn="just"/>
                <a:r>
                  <a:rPr lang="en-US" sz="2400" b="1" dirty="0" err="1" smtClean="0">
                    <a:solidFill>
                      <a:srgbClr val="FF6600"/>
                    </a:solidFill>
                  </a:rPr>
                  <a:t>Hằng</a:t>
                </a:r>
                <a:r>
                  <a:rPr lang="en-US" sz="2400" b="1" dirty="0" smtClean="0">
                    <a:solidFill>
                      <a:srgbClr val="FF6600"/>
                    </a:solidFill>
                  </a:rPr>
                  <a:t> </a:t>
                </a:r>
                <a:r>
                  <a:rPr lang="en-US" sz="2400" b="1" dirty="0" err="1" smtClean="0">
                    <a:solidFill>
                      <a:srgbClr val="FF6600"/>
                    </a:solidFill>
                  </a:rPr>
                  <a:t>số</a:t>
                </a:r>
                <a:r>
                  <a:rPr lang="en-US" sz="2400" b="1" dirty="0" smtClean="0">
                    <a:solidFill>
                      <a:srgbClr val="FF6600"/>
                    </a:solidFill>
                  </a:rPr>
                  <a:t> </a:t>
                </a:r>
                <a:r>
                  <a:rPr lang="en-US" sz="2400" b="1" dirty="0" err="1" smtClean="0">
                    <a:solidFill>
                      <a:srgbClr val="FF6600"/>
                    </a:solidFill>
                  </a:rPr>
                  <a:t>trộn</a:t>
                </a:r>
                <a:r>
                  <a:rPr lang="en-US" sz="2400" b="1" dirty="0" smtClean="0">
                    <a:solidFill>
                      <a:srgbClr val="FF6600"/>
                    </a:solidFill>
                  </a:rPr>
                  <a:t> k: </a:t>
                </a:r>
                <a:r>
                  <a:rPr lang="en-US" sz="2400" b="0" dirty="0" err="1" smtClean="0">
                    <a:solidFill>
                      <a:srgbClr val="0000FF"/>
                    </a:solidFill>
                  </a:rPr>
                  <a:t>phụ</a:t>
                </a:r>
                <a:r>
                  <a:rPr lang="en-US" sz="2400" b="0" dirty="0" smtClean="0">
                    <a:solidFill>
                      <a:srgbClr val="0000FF"/>
                    </a:solidFill>
                  </a:rPr>
                  <a:t> </a:t>
                </a:r>
                <a:r>
                  <a:rPr lang="en-US" sz="2400" b="0" dirty="0" err="1" smtClean="0">
                    <a:solidFill>
                      <a:srgbClr val="0000FF"/>
                    </a:solidFill>
                  </a:rPr>
                  <a:t>thuộc</a:t>
                </a:r>
                <a:r>
                  <a:rPr lang="en-US" sz="2400" b="0" dirty="0" smtClean="0">
                    <a:solidFill>
                      <a:srgbClr val="0000FF"/>
                    </a:solidFill>
                  </a:rPr>
                  <a:t> </a:t>
                </a:r>
                <a:r>
                  <a:rPr lang="en-US" sz="2400" b="0" dirty="0" err="1" smtClean="0">
                    <a:solidFill>
                      <a:srgbClr val="0000FF"/>
                    </a:solidFill>
                  </a:rPr>
                  <a:t>vào</a:t>
                </a:r>
                <a:r>
                  <a:rPr lang="en-US" sz="2400" b="0" dirty="0" smtClean="0">
                    <a:solidFill>
                      <a:srgbClr val="0000FF"/>
                    </a:solidFill>
                  </a:rPr>
                  <a:t> </a:t>
                </a:r>
                <a:r>
                  <a:rPr lang="en-US" sz="2400" b="0" dirty="0" err="1" smtClean="0">
                    <a:solidFill>
                      <a:srgbClr val="0000FF"/>
                    </a:solidFill>
                  </a:rPr>
                  <a:t>độ</a:t>
                </a:r>
                <a:r>
                  <a:rPr lang="en-US" sz="2400" b="0" dirty="0" smtClean="0">
                    <a:solidFill>
                      <a:srgbClr val="0000FF"/>
                    </a:solidFill>
                  </a:rPr>
                  <a:t> </a:t>
                </a:r>
                <a:r>
                  <a:rPr lang="en-US" sz="2400" b="0" dirty="0" err="1" smtClean="0">
                    <a:solidFill>
                      <a:srgbClr val="0000FF"/>
                    </a:solidFill>
                  </a:rPr>
                  <a:t>lệch</a:t>
                </a:r>
                <a:r>
                  <a:rPr lang="en-US" sz="2400" b="0" dirty="0" smtClean="0">
                    <a:solidFill>
                      <a:srgbClr val="0000FF"/>
                    </a:solidFill>
                  </a:rPr>
                  <a:t> </a:t>
                </a:r>
                <a:r>
                  <a:rPr lang="en-US" sz="2400" b="0" dirty="0" err="1" smtClean="0">
                    <a:solidFill>
                      <a:srgbClr val="0000FF"/>
                    </a:solidFill>
                  </a:rPr>
                  <a:t>bình</a:t>
                </a:r>
                <a:r>
                  <a:rPr lang="en-US" sz="2400" b="0" dirty="0" smtClean="0">
                    <a:solidFill>
                      <a:srgbClr val="0000FF"/>
                    </a:solidFill>
                  </a:rPr>
                  <a:t> </a:t>
                </a:r>
                <a:r>
                  <a:rPr lang="en-US" sz="2400" b="0" dirty="0" err="1" smtClean="0">
                    <a:solidFill>
                      <a:srgbClr val="0000FF"/>
                    </a:solidFill>
                  </a:rPr>
                  <a:t>phương</a:t>
                </a:r>
                <a:r>
                  <a:rPr lang="en-US" sz="2400" b="0" dirty="0" smtClean="0">
                    <a:solidFill>
                      <a:srgbClr val="0000FF"/>
                    </a:solidFill>
                  </a:rPr>
                  <a:t> </a:t>
                </a:r>
                <a:r>
                  <a:rPr lang="en-US" sz="2400" b="0" dirty="0" err="1" smtClean="0">
                    <a:solidFill>
                      <a:srgbClr val="0000FF"/>
                    </a:solidFill>
                  </a:rPr>
                  <a:t>trung</a:t>
                </a:r>
                <a:r>
                  <a:rPr lang="en-US" sz="2400" b="0" dirty="0" smtClean="0">
                    <a:solidFill>
                      <a:srgbClr val="0000FF"/>
                    </a:solidFill>
                  </a:rPr>
                  <a:t> </a:t>
                </a:r>
                <a:r>
                  <a:rPr lang="en-US" sz="2400" b="0" dirty="0" err="1" smtClean="0">
                    <a:solidFill>
                      <a:srgbClr val="0000FF"/>
                    </a:solidFill>
                  </a:rPr>
                  <a:t>bình</a:t>
                </a:r>
                <a:r>
                  <a:rPr lang="en-US" sz="2400" b="0" dirty="0" smtClean="0">
                    <a:solidFill>
                      <a:srgbClr val="0000FF"/>
                    </a:solidFill>
                  </a:rPr>
                  <a:t> s, </a:t>
                </a:r>
                <a:br>
                  <a:rPr lang="en-US" sz="2400" b="0" dirty="0" smtClean="0">
                    <a:solidFill>
                      <a:srgbClr val="0000FF"/>
                    </a:solidFill>
                  </a:rPr>
                </a:br>
                <a:r>
                  <a:rPr lang="en-US" sz="2400" b="0" dirty="0" err="1" smtClean="0">
                    <a:solidFill>
                      <a:srgbClr val="0000FF"/>
                    </a:solidFill>
                  </a:rPr>
                  <a:t>các</a:t>
                </a:r>
                <a:r>
                  <a:rPr lang="en-US" sz="2400" b="0" dirty="0" smtClean="0">
                    <a:solidFill>
                      <a:srgbClr val="0000FF"/>
                    </a:solidFill>
                  </a:rPr>
                  <a:t> </a:t>
                </a:r>
                <a:r>
                  <a:rPr lang="en-US" sz="2400" b="0" dirty="0" err="1" smtClean="0">
                    <a:solidFill>
                      <a:srgbClr val="0000FF"/>
                    </a:solidFill>
                  </a:rPr>
                  <a:t>thông</a:t>
                </a:r>
                <a:r>
                  <a:rPr lang="en-US" sz="2400" b="0" dirty="0" smtClean="0">
                    <a:solidFill>
                      <a:srgbClr val="0000FF"/>
                    </a:solidFill>
                  </a:rPr>
                  <a:t> </a:t>
                </a:r>
                <a:r>
                  <a:rPr lang="en-US" sz="2400" b="0" dirty="0" err="1" smtClean="0">
                    <a:solidFill>
                      <a:srgbClr val="0000FF"/>
                    </a:solidFill>
                  </a:rPr>
                  <a:t>số</a:t>
                </a:r>
                <a:r>
                  <a:rPr lang="en-US" sz="2400" b="0" dirty="0" smtClean="0">
                    <a:solidFill>
                      <a:srgbClr val="0000FF"/>
                    </a:solidFill>
                  </a:rPr>
                  <a:t> </a:t>
                </a:r>
                <a:r>
                  <a:rPr lang="en-US" sz="2400" b="0" dirty="0" err="1" smtClean="0">
                    <a:solidFill>
                      <a:srgbClr val="0000FF"/>
                    </a:solidFill>
                  </a:rPr>
                  <a:t>hình</a:t>
                </a:r>
                <a:r>
                  <a:rPr lang="en-US" sz="2400" b="0" dirty="0" smtClean="0">
                    <a:solidFill>
                      <a:srgbClr val="0000FF"/>
                    </a:solidFill>
                  </a:rPr>
                  <a:t> </a:t>
                </a:r>
                <a:r>
                  <a:rPr lang="en-US" sz="2400" b="0" dirty="0" err="1" smtClean="0">
                    <a:solidFill>
                      <a:srgbClr val="0000FF"/>
                    </a:solidFill>
                  </a:rPr>
                  <a:t>học</a:t>
                </a:r>
                <a:r>
                  <a:rPr lang="en-US" sz="2400" b="0" dirty="0" smtClean="0">
                    <a:solidFill>
                      <a:srgbClr val="0000FF"/>
                    </a:solidFill>
                  </a:rPr>
                  <a:t> </a:t>
                </a:r>
                <a:r>
                  <a:rPr lang="en-US" sz="2400" b="0" dirty="0" err="1" smtClean="0">
                    <a:solidFill>
                      <a:srgbClr val="0000FF"/>
                    </a:solidFill>
                  </a:rPr>
                  <a:t>của</a:t>
                </a:r>
                <a:r>
                  <a:rPr lang="en-US" sz="2400" b="0" dirty="0" smtClean="0">
                    <a:solidFill>
                      <a:srgbClr val="0000FF"/>
                    </a:solidFill>
                  </a:rPr>
                  <a:t> </a:t>
                </a:r>
                <a:r>
                  <a:rPr lang="en-US" sz="2400" b="0" dirty="0" err="1" smtClean="0">
                    <a:solidFill>
                      <a:srgbClr val="0000FF"/>
                    </a:solidFill>
                  </a:rPr>
                  <a:t>máy</a:t>
                </a:r>
                <a:r>
                  <a:rPr lang="en-US" sz="2400" b="0" dirty="0" smtClean="0">
                    <a:solidFill>
                      <a:srgbClr val="0000FF"/>
                    </a:solidFill>
                  </a:rPr>
                  <a:t> </a:t>
                </a:r>
                <a:r>
                  <a:rPr lang="en-US" sz="2400" b="0" dirty="0" err="1" smtClean="0">
                    <a:solidFill>
                      <a:srgbClr val="0000FF"/>
                    </a:solidFill>
                  </a:rPr>
                  <a:t>trộn</a:t>
                </a:r>
                <a:r>
                  <a:rPr lang="en-US" sz="2400" b="0" dirty="0" smtClean="0">
                    <a:solidFill>
                      <a:srgbClr val="0000FF"/>
                    </a:solidFill>
                  </a:rPr>
                  <a:t> </a:t>
                </a:r>
                <a:r>
                  <a:rPr lang="en-US" sz="2400" b="0" dirty="0" err="1" smtClean="0">
                    <a:solidFill>
                      <a:srgbClr val="0000FF"/>
                    </a:solidFill>
                  </a:rPr>
                  <a:t>và</a:t>
                </a:r>
                <a:r>
                  <a:rPr lang="en-US" sz="2400" b="0" dirty="0" smtClean="0">
                    <a:solidFill>
                      <a:srgbClr val="0000FF"/>
                    </a:solidFill>
                  </a:rPr>
                  <a:t> </a:t>
                </a:r>
                <a:r>
                  <a:rPr lang="en-US" sz="2400" b="0" dirty="0" err="1" smtClean="0">
                    <a:solidFill>
                      <a:srgbClr val="0000FF"/>
                    </a:solidFill>
                  </a:rPr>
                  <a:t>tính</a:t>
                </a:r>
                <a:r>
                  <a:rPr lang="en-US" sz="2400" b="0" dirty="0" smtClean="0">
                    <a:solidFill>
                      <a:srgbClr val="0000FF"/>
                    </a:solidFill>
                  </a:rPr>
                  <a:t> </a:t>
                </a:r>
                <a:r>
                  <a:rPr lang="en-US" sz="2400" b="0" dirty="0" err="1" smtClean="0">
                    <a:solidFill>
                      <a:srgbClr val="0000FF"/>
                    </a:solidFill>
                  </a:rPr>
                  <a:t>chất</a:t>
                </a:r>
                <a:r>
                  <a:rPr lang="en-US" sz="2400" b="0" dirty="0" smtClean="0">
                    <a:solidFill>
                      <a:srgbClr val="0000FF"/>
                    </a:solidFill>
                  </a:rPr>
                  <a:t> </a:t>
                </a:r>
                <a:r>
                  <a:rPr lang="en-US" sz="2400" b="0" dirty="0" err="1" smtClean="0">
                    <a:solidFill>
                      <a:srgbClr val="0000FF"/>
                    </a:solidFill>
                  </a:rPr>
                  <a:t>vậ</a:t>
                </a:r>
                <a:r>
                  <a:rPr lang="en-US" sz="2400" dirty="0" err="1" smtClean="0">
                    <a:solidFill>
                      <a:srgbClr val="0000FF"/>
                    </a:solidFill>
                  </a:rPr>
                  <a:t>t</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a:t>
                </a:r>
              </a:p>
              <a:p>
                <a:pPr algn="ctr"/>
                <a14:m>
                  <m:oMath xmlns:m="http://schemas.openxmlformats.org/officeDocument/2006/math">
                    <m:r>
                      <a:rPr lang="en-US" sz="3200" b="0" i="1" smtClean="0">
                        <a:solidFill>
                          <a:srgbClr val="FF0000"/>
                        </a:solidFill>
                        <a:latin typeface="Cambria Math" panose="02040503050406030204" pitchFamily="18" charset="0"/>
                      </a:rPr>
                      <m:t>𝑘</m:t>
                    </m:r>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𝑓</m:t>
                    </m:r>
                    <m:d>
                      <m:dPr>
                        <m:ctrlPr>
                          <a:rPr lang="en-US" sz="3200" b="0" i="1" smtClean="0">
                            <a:solidFill>
                              <a:srgbClr val="FF0000"/>
                            </a:solidFill>
                            <a:latin typeface="Cambria Math" panose="02040503050406030204" pitchFamily="18" charset="0"/>
                          </a:rPr>
                        </m:ctrlPr>
                      </m:dPr>
                      <m:e>
                        <m:r>
                          <a:rPr lang="en-US" sz="3200" b="0" i="1" smtClean="0">
                            <a:solidFill>
                              <a:srgbClr val="FF0000"/>
                            </a:solidFill>
                            <a:latin typeface="Cambria Math" panose="02040503050406030204" pitchFamily="18" charset="0"/>
                          </a:rPr>
                          <m:t>𝑠</m:t>
                        </m:r>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𝐷</m:t>
                        </m:r>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𝑑</m:t>
                        </m:r>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rPr>
                          <m:t>𝐻</m:t>
                        </m:r>
                        <m:r>
                          <a:rPr lang="en-US" sz="3200" b="0" i="1" smtClean="0">
                            <a:solidFill>
                              <a:srgbClr val="FF0000"/>
                            </a:solidFill>
                            <a:latin typeface="Cambria Math" panose="02040503050406030204" pitchFamily="18" charset="0"/>
                          </a:rPr>
                          <m:t>,</m:t>
                        </m:r>
                        <m:r>
                          <a:rPr lang="en-US" sz="3200" b="0" i="1" smtClean="0">
                            <a:solidFill>
                              <a:srgbClr val="FF0000"/>
                            </a:solidFill>
                            <a:latin typeface="Cambria Math" panose="02040503050406030204" pitchFamily="18" charset="0"/>
                            <a:ea typeface="Cambria Math" panose="02040503050406030204" pitchFamily="18" charset="0"/>
                          </a:rPr>
                          <m:t>𝜌</m:t>
                        </m:r>
                      </m:e>
                    </m:d>
                  </m:oMath>
                </a14:m>
                <a:r>
                  <a:rPr lang="en-US" sz="2800" dirty="0" smtClean="0">
                    <a:solidFill>
                      <a:srgbClr val="FF0000"/>
                    </a:solidFill>
                  </a:rPr>
                  <a:t> </a:t>
                </a:r>
              </a:p>
              <a:p>
                <a:pPr algn="just"/>
                <a:r>
                  <a:rPr lang="en-US" sz="2400" dirty="0" err="1" smtClean="0">
                    <a:solidFill>
                      <a:srgbClr val="0000FF"/>
                    </a:solidFill>
                  </a:rPr>
                  <a:t>với</a:t>
                </a:r>
                <a:r>
                  <a:rPr lang="en-US" sz="2400" dirty="0" smtClean="0">
                    <a:solidFill>
                      <a:srgbClr val="0000FF"/>
                    </a:solidFill>
                  </a:rPr>
                  <a:t> D-</a:t>
                </a:r>
                <a:r>
                  <a:rPr lang="en-US" sz="2400" dirty="0" err="1" smtClean="0">
                    <a:solidFill>
                      <a:srgbClr val="0000FF"/>
                    </a:solidFill>
                  </a:rPr>
                  <a:t>đường</a:t>
                </a:r>
                <a:r>
                  <a:rPr lang="en-US" sz="2400" dirty="0" smtClean="0">
                    <a:solidFill>
                      <a:srgbClr val="0000FF"/>
                    </a:solidFill>
                  </a:rPr>
                  <a:t> </a:t>
                </a:r>
                <a:r>
                  <a:rPr lang="en-US" sz="2400" dirty="0" err="1" smtClean="0">
                    <a:solidFill>
                      <a:srgbClr val="0000FF"/>
                    </a:solidFill>
                  </a:rPr>
                  <a:t>kính</a:t>
                </a:r>
                <a:r>
                  <a:rPr lang="en-US" sz="2400" dirty="0" smtClean="0">
                    <a:solidFill>
                      <a:srgbClr val="0000FF"/>
                    </a:solidFill>
                  </a:rPr>
                  <a:t> </a:t>
                </a:r>
                <a:r>
                  <a:rPr lang="en-US" sz="2400" dirty="0" err="1" smtClean="0">
                    <a:solidFill>
                      <a:srgbClr val="0000FF"/>
                    </a:solidFill>
                  </a:rPr>
                  <a:t>thùng</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d-</a:t>
                </a:r>
                <a:r>
                  <a:rPr lang="en-US" sz="2400" dirty="0" err="1" smtClean="0">
                    <a:solidFill>
                      <a:srgbClr val="0000FF"/>
                    </a:solidFill>
                  </a:rPr>
                  <a:t>đường</a:t>
                </a:r>
                <a:r>
                  <a:rPr lang="en-US" sz="2400" dirty="0" smtClean="0">
                    <a:solidFill>
                      <a:srgbClr val="0000FF"/>
                    </a:solidFill>
                  </a:rPr>
                  <a:t> </a:t>
                </a:r>
                <a:r>
                  <a:rPr lang="en-US" sz="2400" dirty="0" err="1" smtClean="0">
                    <a:solidFill>
                      <a:srgbClr val="0000FF"/>
                    </a:solidFill>
                  </a:rPr>
                  <a:t>kính</a:t>
                </a:r>
                <a:r>
                  <a:rPr lang="en-US" sz="2400" dirty="0" smtClean="0">
                    <a:solidFill>
                      <a:srgbClr val="0000FF"/>
                    </a:solidFill>
                  </a:rPr>
                  <a:t> </a:t>
                </a:r>
                <a:r>
                  <a:rPr lang="en-US" sz="2400" dirty="0" err="1" smtClean="0">
                    <a:solidFill>
                      <a:srgbClr val="0000FF"/>
                    </a:solidFill>
                  </a:rPr>
                  <a:t>cánh</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H-</a:t>
                </a:r>
                <a:r>
                  <a:rPr lang="en-US" sz="2400" dirty="0" err="1" smtClean="0">
                    <a:solidFill>
                      <a:srgbClr val="0000FF"/>
                    </a:solidFill>
                  </a:rPr>
                  <a:t>chiều</a:t>
                </a:r>
                <a:r>
                  <a:rPr lang="en-US" sz="2400" dirty="0" smtClean="0">
                    <a:solidFill>
                      <a:srgbClr val="0000FF"/>
                    </a:solidFill>
                  </a:rPr>
                  <a:t> </a:t>
                </a:r>
                <a:r>
                  <a:rPr lang="en-US" sz="2400" dirty="0" err="1" smtClean="0">
                    <a:solidFill>
                      <a:srgbClr val="0000FF"/>
                    </a:solidFill>
                  </a:rPr>
                  <a:t>cao</a:t>
                </a:r>
                <a:r>
                  <a:rPr lang="en-US" sz="2400" dirty="0" smtClean="0">
                    <a:solidFill>
                      <a:srgbClr val="0000FF"/>
                    </a:solidFill>
                  </a:rPr>
                  <a:t> </a:t>
                </a:r>
                <a:r>
                  <a:rPr lang="en-US" sz="2400" dirty="0" err="1" smtClean="0">
                    <a:solidFill>
                      <a:srgbClr val="0000FF"/>
                    </a:solidFill>
                  </a:rPr>
                  <a:t>lớp</a:t>
                </a:r>
                <a:r>
                  <a:rPr lang="en-US" sz="2400" dirty="0" smtClean="0">
                    <a:solidFill>
                      <a:srgbClr val="0000FF"/>
                    </a:solidFill>
                  </a:rPr>
                  <a:t> </a:t>
                </a:r>
                <a:r>
                  <a:rPr lang="en-US" sz="2400" dirty="0" err="1" smtClean="0">
                    <a:solidFill>
                      <a:srgbClr val="0000FF"/>
                    </a:solidFill>
                  </a:rPr>
                  <a:t>vật</a:t>
                </a:r>
                <a:r>
                  <a:rPr lang="en-US" sz="2400" dirty="0" smtClean="0">
                    <a:solidFill>
                      <a:srgbClr val="0000FF"/>
                    </a:solidFill>
                  </a:rPr>
                  <a:t> </a:t>
                </a:r>
                <a:r>
                  <a:rPr lang="en-US" sz="2400" dirty="0" err="1" smtClean="0">
                    <a:solidFill>
                      <a:srgbClr val="0000FF"/>
                    </a:solidFill>
                  </a:rPr>
                  <a:t>liệu</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smtClean="0">
                    <a:solidFill>
                      <a:srgbClr val="0000FF"/>
                    </a:solidFill>
                    <a:sym typeface="Symbol" panose="05050102010706020507" pitchFamily="18" charset="2"/>
                  </a:rPr>
                  <a:t>-</a:t>
                </a:r>
                <a:r>
                  <a:rPr lang="en-US" sz="2400" dirty="0" err="1" smtClean="0">
                    <a:solidFill>
                      <a:srgbClr val="0000FF"/>
                    </a:solidFill>
                    <a:sym typeface="Symbol" panose="05050102010706020507" pitchFamily="18" charset="2"/>
                  </a:rPr>
                  <a:t>khối</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lượng</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riêng</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của</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vật</a:t>
                </a:r>
                <a:r>
                  <a:rPr lang="en-US" sz="2400" dirty="0" smtClean="0">
                    <a:solidFill>
                      <a:srgbClr val="0000FF"/>
                    </a:solidFill>
                    <a:sym typeface="Symbol" panose="05050102010706020507" pitchFamily="18" charset="2"/>
                  </a:rPr>
                  <a:t> </a:t>
                </a:r>
                <a:r>
                  <a:rPr lang="en-US" sz="2400" dirty="0" err="1" smtClean="0">
                    <a:solidFill>
                      <a:srgbClr val="0000FF"/>
                    </a:solidFill>
                    <a:sym typeface="Symbol" panose="05050102010706020507" pitchFamily="18" charset="2"/>
                  </a:rPr>
                  <a:t>liệu</a:t>
                </a:r>
                <a:r>
                  <a:rPr lang="en-US" sz="2400" dirty="0" smtClean="0">
                    <a:solidFill>
                      <a:srgbClr val="0000FF"/>
                    </a:solidFill>
                    <a:sym typeface="Symbol" panose="05050102010706020507" pitchFamily="18" charset="2"/>
                  </a:rPr>
                  <a:t>.</a:t>
                </a:r>
                <a:r>
                  <a:rPr lang="en-US" sz="2400" dirty="0" smtClean="0">
                    <a:solidFill>
                      <a:srgbClr val="0000FF"/>
                    </a:solidFill>
                  </a:rPr>
                  <a:t>   </a:t>
                </a:r>
              </a:p>
              <a:p>
                <a:r>
                  <a:rPr lang="en-US" sz="2400" b="1" dirty="0" err="1" smtClean="0">
                    <a:solidFill>
                      <a:srgbClr val="FF6600"/>
                    </a:solidFill>
                  </a:rPr>
                  <a:t>Giá</a:t>
                </a:r>
                <a:r>
                  <a:rPr lang="en-US" sz="2400" b="1" dirty="0" smtClean="0">
                    <a:solidFill>
                      <a:srgbClr val="FF6600"/>
                    </a:solidFill>
                  </a:rPr>
                  <a:t> </a:t>
                </a:r>
                <a:r>
                  <a:rPr lang="en-US" sz="2400" b="1" dirty="0" err="1" smtClean="0">
                    <a:solidFill>
                      <a:srgbClr val="FF6600"/>
                    </a:solidFill>
                  </a:rPr>
                  <a:t>trị</a:t>
                </a:r>
                <a:r>
                  <a:rPr lang="en-US" sz="2400" b="1" dirty="0" smtClean="0">
                    <a:solidFill>
                      <a:srgbClr val="FF6600"/>
                    </a:solidFill>
                  </a:rPr>
                  <a:t> k </a:t>
                </a:r>
                <a:r>
                  <a:rPr lang="en-US" sz="2400" b="1" dirty="0" err="1" smtClean="0">
                    <a:solidFill>
                      <a:srgbClr val="FF6600"/>
                    </a:solidFill>
                  </a:rPr>
                  <a:t>theo</a:t>
                </a:r>
                <a:r>
                  <a:rPr lang="en-US" sz="2400" b="1" dirty="0" smtClean="0">
                    <a:solidFill>
                      <a:srgbClr val="FF6600"/>
                    </a:solidFill>
                  </a:rPr>
                  <a:t> </a:t>
                </a:r>
                <a:r>
                  <a:rPr lang="en-US" sz="2400" b="1" dirty="0" err="1" smtClean="0">
                    <a:solidFill>
                      <a:srgbClr val="FF6600"/>
                    </a:solidFill>
                  </a:rPr>
                  <a:t>thực</a:t>
                </a:r>
                <a:r>
                  <a:rPr lang="en-US" sz="2400" b="1" dirty="0" smtClean="0">
                    <a:solidFill>
                      <a:srgbClr val="FF6600"/>
                    </a:solidFill>
                  </a:rPr>
                  <a:t> </a:t>
                </a:r>
                <a:r>
                  <a:rPr lang="en-US" sz="2400" b="1" dirty="0" err="1" smtClean="0">
                    <a:solidFill>
                      <a:srgbClr val="FF6600"/>
                    </a:solidFill>
                  </a:rPr>
                  <a:t>nghiệm</a:t>
                </a:r>
                <a:r>
                  <a:rPr lang="en-US" sz="2400" b="1" dirty="0" smtClean="0">
                    <a:solidFill>
                      <a:srgbClr val="FF6600"/>
                    </a:solidFill>
                  </a:rPr>
                  <a:t>: </a:t>
                </a:r>
              </a:p>
              <a:p>
                <a:pPr marL="342900" indent="6350">
                  <a:buFont typeface="Wingdings" panose="05000000000000000000" pitchFamily="2" charset="2"/>
                  <a:buChar char="q"/>
                </a:pPr>
                <a:r>
                  <a:rPr lang="en-US" sz="2400" dirty="0" smtClean="0">
                    <a:solidFill>
                      <a:srgbClr val="0000FF"/>
                    </a:solidFill>
                  </a:rPr>
                  <a:t> </a:t>
                </a:r>
                <a:r>
                  <a:rPr lang="en-US" sz="2400" dirty="0" err="1" smtClean="0">
                    <a:solidFill>
                      <a:srgbClr val="0000FF"/>
                    </a:solidFill>
                  </a:rPr>
                  <a:t>Máy</a:t>
                </a:r>
                <a:r>
                  <a:rPr lang="en-US" sz="2400" dirty="0" smtClean="0">
                    <a:solidFill>
                      <a:srgbClr val="0000FF"/>
                    </a:solidFill>
                  </a:rPr>
                  <a:t> </a:t>
                </a:r>
                <a:r>
                  <a:rPr lang="en-US" sz="2400" dirty="0" err="1" smtClean="0">
                    <a:solidFill>
                      <a:srgbClr val="0000FF"/>
                    </a:solidFill>
                  </a:rPr>
                  <a:t>trộn</a:t>
                </a:r>
                <a:r>
                  <a:rPr lang="en-US" sz="2400" dirty="0" smtClean="0">
                    <a:solidFill>
                      <a:srgbClr val="0000FF"/>
                    </a:solidFill>
                  </a:rPr>
                  <a:t> </a:t>
                </a:r>
                <a:r>
                  <a:rPr lang="en-US" sz="2400" dirty="0" err="1" smtClean="0">
                    <a:solidFill>
                      <a:srgbClr val="0000FF"/>
                    </a:solidFill>
                  </a:rPr>
                  <a:t>loại</a:t>
                </a:r>
                <a:r>
                  <a:rPr lang="en-US" sz="2400" dirty="0" smtClean="0">
                    <a:solidFill>
                      <a:srgbClr val="0000FF"/>
                    </a:solidFill>
                  </a:rPr>
                  <a:t> </a:t>
                </a:r>
                <a:r>
                  <a:rPr lang="en-US" sz="2400" dirty="0" err="1" smtClean="0">
                    <a:solidFill>
                      <a:srgbClr val="0000FF"/>
                    </a:solidFill>
                  </a:rPr>
                  <a:t>cánh</a:t>
                </a:r>
                <a:r>
                  <a:rPr lang="en-US" sz="2400" dirty="0">
                    <a:solidFill>
                      <a:srgbClr val="0000FF"/>
                    </a:solidFill>
                  </a:rPr>
                  <a:t>:</a:t>
                </a:r>
                <a:endParaRPr lang="en-US" sz="2400" dirty="0" smtClean="0">
                  <a:solidFill>
                    <a:srgbClr val="0000FF"/>
                  </a:solidFill>
                </a:endParaRPr>
              </a:p>
              <a:p>
                <a:r>
                  <a:rPr lang="en-US" sz="2400" dirty="0" smtClean="0">
                    <a:solidFill>
                      <a:srgbClr val="0000FF"/>
                    </a:solidFill>
                  </a:rPr>
                  <a:t>	d = (0,85÷0,95)D; H=(0,7÷0,8)D </a:t>
                </a:r>
                <a:r>
                  <a:rPr lang="en-US" sz="2400" dirty="0" smtClean="0">
                    <a:solidFill>
                      <a:srgbClr val="0000FF"/>
                    </a:solidFill>
                    <a:sym typeface="Wingdings" panose="05000000000000000000" pitchFamily="2" charset="2"/>
                  </a:rPr>
                  <a:t> k = 300÷400</a:t>
                </a:r>
              </a:p>
              <a:p>
                <a:pPr marL="342900" indent="6350">
                  <a:buFont typeface="Wingdings" panose="05000000000000000000" pitchFamily="2" charset="2"/>
                  <a:buChar char="q"/>
                </a:pP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Máy</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trộn</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loại</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trục</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vít</a:t>
                </a:r>
                <a:r>
                  <a:rPr lang="en-US" sz="2400" dirty="0" smtClean="0">
                    <a:solidFill>
                      <a:srgbClr val="0000FF"/>
                    </a:solidFill>
                    <a:sym typeface="Wingdings" panose="05000000000000000000" pitchFamily="2" charset="2"/>
                  </a:rPr>
                  <a:t>:</a:t>
                </a:r>
              </a:p>
              <a:p>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Đường</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kính</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vít</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trộn</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d</a:t>
                </a:r>
                <a:r>
                  <a:rPr lang="en-US" sz="2400" baseline="-25000" dirty="0" err="1" smtClean="0">
                    <a:solidFill>
                      <a:srgbClr val="0000FF"/>
                    </a:solidFill>
                    <a:sym typeface="Wingdings" panose="05000000000000000000" pitchFamily="2" charset="2"/>
                  </a:rPr>
                  <a:t>t</a:t>
                </a:r>
                <a:r>
                  <a:rPr lang="en-US" sz="2400" dirty="0" smtClean="0">
                    <a:solidFill>
                      <a:srgbClr val="0000FF"/>
                    </a:solidFill>
                    <a:sym typeface="Wingdings" panose="05000000000000000000" pitchFamily="2" charset="2"/>
                  </a:rPr>
                  <a:t> = (0,9÷0,96)D; </a:t>
                </a:r>
                <a:r>
                  <a:rPr lang="en-US" sz="2400" dirty="0" err="1" smtClean="0">
                    <a:solidFill>
                      <a:srgbClr val="0000FF"/>
                    </a:solidFill>
                    <a:sym typeface="Wingdings" panose="05000000000000000000" pitchFamily="2" charset="2"/>
                  </a:rPr>
                  <a:t>chiều</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dài</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vít</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trộn</a:t>
                </a:r>
                <a:r>
                  <a:rPr lang="en-US" sz="2400" dirty="0" smtClean="0">
                    <a:solidFill>
                      <a:srgbClr val="0000FF"/>
                    </a:solidFill>
                    <a:sym typeface="Wingdings" panose="05000000000000000000" pitchFamily="2" charset="2"/>
                  </a:rPr>
                  <a:t> L = (8÷10)D</a:t>
                </a:r>
              </a:p>
              <a:p>
                <a:pPr marL="1257300" lvl="2" indent="-342900">
                  <a:buFont typeface="Wingdings" panose="05000000000000000000" pitchFamily="2" charset="2"/>
                  <a:buChar char="à"/>
                </a:pPr>
                <a:r>
                  <a:rPr lang="en-US" sz="2400" dirty="0">
                    <a:solidFill>
                      <a:srgbClr val="0000FF"/>
                    </a:solidFill>
                    <a:sym typeface="Wingdings" panose="05000000000000000000" pitchFamily="2" charset="2"/>
                  </a:rPr>
                  <a:t>k</a:t>
                </a:r>
                <a:r>
                  <a:rPr lang="en-US" sz="2400" dirty="0" smtClean="0">
                    <a:solidFill>
                      <a:srgbClr val="0000FF"/>
                    </a:solidFill>
                    <a:sym typeface="Wingdings" panose="05000000000000000000" pitchFamily="2" charset="2"/>
                  </a:rPr>
                  <a:t> = 200÷300</a:t>
                </a:r>
              </a:p>
              <a:p>
                <a:pPr marL="342900" indent="6350">
                  <a:buFont typeface="Wingdings" panose="05000000000000000000" pitchFamily="2" charset="2"/>
                  <a:buChar char="q"/>
                </a:pP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Máy</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trộn</a:t>
                </a:r>
                <a:r>
                  <a:rPr lang="en-US" sz="2400" dirty="0" smtClean="0">
                    <a:solidFill>
                      <a:srgbClr val="0000FF"/>
                    </a:solidFill>
                    <a:sym typeface="Wingdings" panose="05000000000000000000" pitchFamily="2" charset="2"/>
                  </a:rPr>
                  <a:t> </a:t>
                </a:r>
                <a:r>
                  <a:rPr lang="en-US" sz="2400" dirty="0" err="1" smtClean="0">
                    <a:solidFill>
                      <a:srgbClr val="0000FF"/>
                    </a:solidFill>
                    <a:sym typeface="Wingdings" panose="05000000000000000000" pitchFamily="2" charset="2"/>
                  </a:rPr>
                  <a:t>thùng</a:t>
                </a:r>
                <a:r>
                  <a:rPr lang="en-US" sz="2400" dirty="0" smtClean="0">
                    <a:solidFill>
                      <a:srgbClr val="0000FF"/>
                    </a:solidFill>
                    <a:sym typeface="Wingdings" panose="05000000000000000000" pitchFamily="2" charset="2"/>
                  </a:rPr>
                  <a:t> quay: k </a:t>
                </a:r>
                <a:r>
                  <a:rPr lang="en-US" sz="2400" dirty="0">
                    <a:solidFill>
                      <a:srgbClr val="0000FF"/>
                    </a:solidFill>
                    <a:sym typeface="Wingdings" panose="05000000000000000000" pitchFamily="2" charset="2"/>
                  </a:rPr>
                  <a:t>= </a:t>
                </a:r>
                <a:r>
                  <a:rPr lang="en-US" sz="2400" dirty="0" smtClean="0">
                    <a:solidFill>
                      <a:srgbClr val="0000FF"/>
                    </a:solidFill>
                    <a:sym typeface="Wingdings" panose="05000000000000000000" pitchFamily="2" charset="2"/>
                  </a:rPr>
                  <a:t>200÷300</a:t>
                </a:r>
                <a:endParaRPr lang="en-US" sz="2400" dirty="0">
                  <a:solidFill>
                    <a:srgbClr val="0000FF"/>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1905000"/>
                <a:ext cx="9144000" cy="4913076"/>
              </a:xfrm>
              <a:prstGeom prst="rect">
                <a:avLst/>
              </a:prstGeom>
              <a:blipFill rotWithShape="0">
                <a:blip r:embed="rId3"/>
                <a:stretch>
                  <a:fillRect l="-2000" t="-1988" r="-2000" b="-2857"/>
                </a:stretch>
              </a:blipFill>
            </p:spPr>
            <p:txBody>
              <a:bodyPr/>
              <a:lstStyle/>
              <a:p>
                <a:r>
                  <a:rPr lang="en-US">
                    <a:noFill/>
                  </a:rPr>
                  <a:t> </a:t>
                </a:r>
              </a:p>
            </p:txBody>
          </p:sp>
        </mc:Fallback>
      </mc:AlternateContent>
      <p:sp>
        <p:nvSpPr>
          <p:cNvPr id="8" name="Slide Number Placeholder 2"/>
          <p:cNvSpPr>
            <a:spLocks noGrp="1"/>
          </p:cNvSpPr>
          <p:nvPr>
            <p:ph type="sldNum" sz="quarter" idx="12"/>
          </p:nvPr>
        </p:nvSpPr>
        <p:spPr>
          <a:xfrm>
            <a:off x="7010400" y="6477000"/>
            <a:ext cx="2133600" cy="365125"/>
          </a:xfrm>
        </p:spPr>
        <p:txBody>
          <a:bodyPr/>
          <a:lstStyle/>
          <a:p>
            <a:r>
              <a:rPr lang="en-US" sz="1600" dirty="0">
                <a:latin typeface="Arial" pitchFamily="34" charset="0"/>
                <a:cs typeface="Arial" pitchFamily="34" charset="0"/>
              </a:rPr>
              <a:t>9</a:t>
            </a:r>
            <a:r>
              <a:rPr lang="vi-VN" sz="1600" dirty="0" smtClean="0">
                <a:latin typeface="Arial" pitchFamily="34" charset="0"/>
                <a:cs typeface="Arial" pitchFamily="34" charset="0"/>
              </a:rPr>
              <a:t>/</a:t>
            </a:r>
            <a:r>
              <a:rPr lang="en-US" sz="1600" dirty="0" smtClean="0">
                <a:latin typeface="Arial" pitchFamily="34" charset="0"/>
                <a:cs typeface="Arial" pitchFamily="34" charset="0"/>
              </a:rPr>
              <a:t>20</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330324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42923</TotalTime>
  <Words>1696</Words>
  <Application>Microsoft Office PowerPoint</Application>
  <PresentationFormat>On-screen Show (4:3)</PresentationFormat>
  <Paragraphs>166</Paragraphs>
  <Slides>20</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맑은 고딕</vt:lpstr>
      <vt:lpstr>Arial</vt:lpstr>
      <vt:lpstr>Calibri</vt:lpstr>
      <vt:lpstr>Cambria Math</vt:lpstr>
      <vt:lpstr>Symbol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Bang Chu Cai Bang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Mr ProGhost</dc:creator>
  <cp:lastModifiedBy>Satellite</cp:lastModifiedBy>
  <cp:revision>1866</cp:revision>
  <dcterms:created xsi:type="dcterms:W3CDTF">2012-04-20T13:18:20Z</dcterms:created>
  <dcterms:modified xsi:type="dcterms:W3CDTF">2014-05-20T02:34:19Z</dcterms:modified>
</cp:coreProperties>
</file>